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1" r:id="rId3"/>
    <p:sldMasterId id="2147483674" r:id="rId4"/>
    <p:sldMasterId id="2147483679" r:id="rId5"/>
    <p:sldMasterId id="2147483681" r:id="rId6"/>
    <p:sldMasterId id="2147483683" r:id="rId7"/>
    <p:sldMasterId id="2147483688" r:id="rId8"/>
    <p:sldMasterId id="2147483693" r:id="rId9"/>
  </p:sldMasterIdLst>
  <p:notesMasterIdLst>
    <p:notesMasterId r:id="rId37"/>
  </p:notesMasterIdLst>
  <p:sldIdLst>
    <p:sldId id="15176" r:id="rId10"/>
    <p:sldId id="15150" r:id="rId11"/>
    <p:sldId id="257" r:id="rId12"/>
    <p:sldId id="15151" r:id="rId13"/>
    <p:sldId id="15172" r:id="rId14"/>
    <p:sldId id="15173" r:id="rId15"/>
    <p:sldId id="15154" r:id="rId16"/>
    <p:sldId id="15155" r:id="rId17"/>
    <p:sldId id="15156" r:id="rId18"/>
    <p:sldId id="15175" r:id="rId19"/>
    <p:sldId id="15138" r:id="rId20"/>
    <p:sldId id="15157" r:id="rId21"/>
    <p:sldId id="15158" r:id="rId22"/>
    <p:sldId id="15159" r:id="rId23"/>
    <p:sldId id="15160" r:id="rId24"/>
    <p:sldId id="15144" r:id="rId25"/>
    <p:sldId id="15161" r:id="rId26"/>
    <p:sldId id="15162" r:id="rId27"/>
    <p:sldId id="15163" r:id="rId28"/>
    <p:sldId id="15164" r:id="rId29"/>
    <p:sldId id="15165" r:id="rId30"/>
    <p:sldId id="15166" r:id="rId31"/>
    <p:sldId id="15146" r:id="rId32"/>
    <p:sldId id="15147" r:id="rId33"/>
    <p:sldId id="15168" r:id="rId34"/>
    <p:sldId id="15169" r:id="rId35"/>
    <p:sldId id="15171"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5" autoAdjust="0"/>
    <p:restoredTop sz="77313" autoAdjust="0"/>
  </p:normalViewPr>
  <p:slideViewPr>
    <p:cSldViewPr snapToGrid="0">
      <p:cViewPr varScale="1">
        <p:scale>
          <a:sx n="74" d="100"/>
          <a:sy n="74" d="100"/>
        </p:scale>
        <p:origin x="7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時間</c:v>
                </c:pt>
              </c:strCache>
            </c:strRef>
          </c:tx>
          <c:spPr>
            <a:solidFill>
              <a:srgbClr val="F37D67"/>
            </a:solidFill>
          </c:spPr>
          <c:dPt>
            <c:idx val="0"/>
            <c:bubble3D val="0"/>
            <c:explosion val="10"/>
            <c:spPr>
              <a:solidFill>
                <a:srgbClr val="F37D67"/>
              </a:solidFill>
              <a:ln w="19050">
                <a:solidFill>
                  <a:schemeClr val="lt1"/>
                </a:solidFill>
              </a:ln>
              <a:effectLst/>
            </c:spPr>
            <c:extLst>
              <c:ext xmlns:c16="http://schemas.microsoft.com/office/drawing/2014/chart" uri="{C3380CC4-5D6E-409C-BE32-E72D297353CC}">
                <c16:uniqueId val="{00000001-369E-41CD-BF1C-A2BDE327A83C}"/>
              </c:ext>
            </c:extLst>
          </c:dPt>
          <c:dPt>
            <c:idx val="1"/>
            <c:bubble3D val="0"/>
            <c:spPr>
              <a:solidFill>
                <a:srgbClr val="D0D0D1"/>
              </a:solidFill>
              <a:ln w="19050">
                <a:solidFill>
                  <a:schemeClr val="lt1"/>
                </a:solidFill>
              </a:ln>
              <a:effectLst/>
            </c:spPr>
            <c:extLst>
              <c:ext xmlns:c16="http://schemas.microsoft.com/office/drawing/2014/chart" uri="{C3380CC4-5D6E-409C-BE32-E72D297353CC}">
                <c16:uniqueId val="{00000003-369E-41CD-BF1C-A2BDE327A83C}"/>
              </c:ext>
            </c:extLst>
          </c:dPt>
          <c:dPt>
            <c:idx val="2"/>
            <c:bubble3D val="0"/>
            <c:spPr>
              <a:solidFill>
                <a:srgbClr val="D0D0D1"/>
              </a:solidFill>
              <a:ln w="19050">
                <a:solidFill>
                  <a:schemeClr val="lt1"/>
                </a:solidFill>
              </a:ln>
              <a:effectLst/>
            </c:spPr>
            <c:extLst>
              <c:ext xmlns:c16="http://schemas.microsoft.com/office/drawing/2014/chart" uri="{C3380CC4-5D6E-409C-BE32-E72D297353CC}">
                <c16:uniqueId val="{00000005-369E-41CD-BF1C-A2BDE327A83C}"/>
              </c:ext>
            </c:extLst>
          </c:dPt>
          <c:dLbls>
            <c:dLbl>
              <c:idx val="0"/>
              <c:layout>
                <c:manualLayout>
                  <c:x val="-0.14652315723493001"/>
                  <c:y val="0.1610667724953637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9E-41CD-BF1C-A2BDE327A83C}"/>
                </c:ext>
              </c:extLst>
            </c:dLbl>
            <c:dLbl>
              <c:idx val="1"/>
              <c:layout>
                <c:manualLayout>
                  <c:x val="1.8187451051392096E-2"/>
                  <c:y val="-0.344975291206959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9E-41CD-BF1C-A2BDE327A83C}"/>
                </c:ext>
              </c:extLst>
            </c:dLbl>
            <c:dLbl>
              <c:idx val="2"/>
              <c:layout>
                <c:manualLayout>
                  <c:x val="0.12720945957993693"/>
                  <c:y val="0.191553235537931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9E-41CD-BF1C-A2BDE327A83C}"/>
                </c:ext>
              </c:extLst>
            </c:dLbl>
            <c:spPr>
              <a:noFill/>
              <a:ln>
                <a:noFill/>
              </a:ln>
              <a:effectLst/>
            </c:spPr>
            <c:txPr>
              <a:bodyPr rot="0" spcFirstLastPara="1" vertOverflow="ellipsis" vert="horz" wrap="square" lIns="38100" tIns="19050" rIns="38100" bIns="19050" anchor="ctr" anchorCtr="1">
                <a:spAutoFit/>
              </a:bodyPr>
              <a:lstStyle/>
              <a:p>
                <a:pPr>
                  <a:defRPr lang="ja-JP" sz="18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仕事</c:v>
                </c:pt>
                <c:pt idx="1">
                  <c:v>その他</c:v>
                </c:pt>
                <c:pt idx="2">
                  <c:v>睡眠</c:v>
                </c:pt>
              </c:strCache>
            </c:strRef>
          </c:cat>
          <c:val>
            <c:numRef>
              <c:f>Sheet1!$B$2:$B$4</c:f>
              <c:numCache>
                <c:formatCode>General</c:formatCode>
                <c:ptCount val="3"/>
                <c:pt idx="0">
                  <c:v>8</c:v>
                </c:pt>
                <c:pt idx="1">
                  <c:v>9</c:v>
                </c:pt>
                <c:pt idx="2">
                  <c:v>7</c:v>
                </c:pt>
              </c:numCache>
            </c:numRef>
          </c:val>
          <c:extLst>
            <c:ext xmlns:c16="http://schemas.microsoft.com/office/drawing/2014/chart" uri="{C3380CC4-5D6E-409C-BE32-E72D297353CC}">
              <c16:uniqueId val="{00000006-369E-41CD-BF1C-A2BDE327A83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E7-4957-9469-F86B0E139C2B}"/>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D0E7-4957-9469-F86B0E139C2B}"/>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0E7-4957-9469-F86B0E139C2B}"/>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D0E7-4957-9469-F86B0E139C2B}"/>
              </c:ext>
            </c:extLst>
          </c:dPt>
          <c:cat>
            <c:strRef>
              <c:f>Sheet1!$A$2:$A$5</c:f>
              <c:strCache>
                <c:ptCount val="4"/>
                <c:pt idx="0">
                  <c:v>できた</c:v>
                </c:pt>
                <c:pt idx="1">
                  <c:v>まあできた</c:v>
                </c:pt>
                <c:pt idx="2">
                  <c:v>あまりできなかった</c:v>
                </c:pt>
                <c:pt idx="3">
                  <c:v>できなかった</c:v>
                </c:pt>
              </c:strCache>
            </c:strRef>
          </c:cat>
          <c:val>
            <c:numRef>
              <c:f>Sheet1!$B$2:$B$5</c:f>
              <c:numCache>
                <c:formatCode>0%</c:formatCode>
                <c:ptCount val="4"/>
                <c:pt idx="0">
                  <c:v>0.14000000000000001</c:v>
                </c:pt>
                <c:pt idx="1">
                  <c:v>0.56000000000000005</c:v>
                </c:pt>
                <c:pt idx="2">
                  <c:v>0.24</c:v>
                </c:pt>
                <c:pt idx="3">
                  <c:v>0.06</c:v>
                </c:pt>
              </c:numCache>
            </c:numRef>
          </c:val>
          <c:extLst>
            <c:ext xmlns:c16="http://schemas.microsoft.com/office/drawing/2014/chart" uri="{C3380CC4-5D6E-409C-BE32-E72D297353CC}">
              <c16:uniqueId val="{00000008-D0E7-4957-9469-F86B0E139C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88-4F78-811F-EE960790C4AB}"/>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2888-4F78-811F-EE960790C4AB}"/>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2888-4F78-811F-EE960790C4AB}"/>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2888-4F78-811F-EE960790C4AB}"/>
              </c:ext>
            </c:extLst>
          </c:dPt>
          <c:cat>
            <c:strRef>
              <c:f>Sheet1!$A$2:$A$5</c:f>
              <c:strCache>
                <c:ptCount val="4"/>
                <c:pt idx="0">
                  <c:v>できた</c:v>
                </c:pt>
                <c:pt idx="1">
                  <c:v>まあできた</c:v>
                </c:pt>
                <c:pt idx="2">
                  <c:v>あまりできなかった</c:v>
                </c:pt>
                <c:pt idx="3">
                  <c:v>できなかった</c:v>
                </c:pt>
              </c:strCache>
            </c:strRef>
          </c:cat>
          <c:val>
            <c:numRef>
              <c:f>Sheet1!$B$2:$B$5</c:f>
              <c:numCache>
                <c:formatCode>0%</c:formatCode>
                <c:ptCount val="4"/>
                <c:pt idx="0">
                  <c:v>0.18</c:v>
                </c:pt>
                <c:pt idx="1">
                  <c:v>0.56999999999999995</c:v>
                </c:pt>
                <c:pt idx="2">
                  <c:v>0.2</c:v>
                </c:pt>
                <c:pt idx="3">
                  <c:v>0.05</c:v>
                </c:pt>
              </c:numCache>
            </c:numRef>
          </c:val>
          <c:extLst>
            <c:ext xmlns:c16="http://schemas.microsoft.com/office/drawing/2014/chart" uri="{C3380CC4-5D6E-409C-BE32-E72D297353CC}">
              <c16:uniqueId val="{00000008-2888-4F78-811F-EE960790C4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EA-469B-89DA-851EFE992A22}"/>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76EA-469B-89DA-851EFE992A22}"/>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76EA-469B-89DA-851EFE992A22}"/>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76EA-469B-89DA-851EFE992A22}"/>
              </c:ext>
            </c:extLst>
          </c:dPt>
          <c:cat>
            <c:strRef>
              <c:f>Sheet1!$A$2:$A$5</c:f>
              <c:strCache>
                <c:ptCount val="4"/>
                <c:pt idx="0">
                  <c:v>できた</c:v>
                </c:pt>
                <c:pt idx="1">
                  <c:v>まあできた</c:v>
                </c:pt>
                <c:pt idx="2">
                  <c:v>あまりできなかった</c:v>
                </c:pt>
                <c:pt idx="3">
                  <c:v>できなかった</c:v>
                </c:pt>
              </c:strCache>
            </c:strRef>
          </c:cat>
          <c:val>
            <c:numRef>
              <c:f>Sheet1!$B$2:$B$5</c:f>
              <c:numCache>
                <c:formatCode>0%</c:formatCode>
                <c:ptCount val="4"/>
                <c:pt idx="0">
                  <c:v>0.18</c:v>
                </c:pt>
                <c:pt idx="1">
                  <c:v>0.56999999999999995</c:v>
                </c:pt>
                <c:pt idx="2">
                  <c:v>0.2</c:v>
                </c:pt>
                <c:pt idx="3">
                  <c:v>0.05</c:v>
                </c:pt>
              </c:numCache>
            </c:numRef>
          </c:val>
          <c:extLst>
            <c:ext xmlns:c16="http://schemas.microsoft.com/office/drawing/2014/chart" uri="{C3380CC4-5D6E-409C-BE32-E72D297353CC}">
              <c16:uniqueId val="{00000008-76EA-469B-89DA-851EFE992A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3C-407C-B13E-8292E675C906}"/>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43C-407C-B13E-8292E675C906}"/>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C43C-407C-B13E-8292E675C906}"/>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C43C-407C-B13E-8292E675C906}"/>
              </c:ext>
            </c:extLst>
          </c:dPt>
          <c:dPt>
            <c:idx val="4"/>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9-C43C-407C-B13E-8292E675C906}"/>
              </c:ext>
            </c:extLst>
          </c:dPt>
          <c:cat>
            <c:strRef>
              <c:f>Sheet1!$A$2:$A$6</c:f>
              <c:strCache>
                <c:ptCount val="4"/>
                <c:pt idx="0">
                  <c:v>できた</c:v>
                </c:pt>
                <c:pt idx="1">
                  <c:v>まあできた</c:v>
                </c:pt>
                <c:pt idx="2">
                  <c:v>あまりできなかった</c:v>
                </c:pt>
                <c:pt idx="3">
                  <c:v>できなかった</c:v>
                </c:pt>
              </c:strCache>
            </c:strRef>
          </c:cat>
          <c:val>
            <c:numRef>
              <c:f>Sheet1!$B$2:$B$6</c:f>
              <c:numCache>
                <c:formatCode>0%</c:formatCode>
                <c:ptCount val="5"/>
                <c:pt idx="0">
                  <c:v>0.34</c:v>
                </c:pt>
                <c:pt idx="1">
                  <c:v>0.52</c:v>
                </c:pt>
                <c:pt idx="2">
                  <c:v>0.11</c:v>
                </c:pt>
                <c:pt idx="3">
                  <c:v>0.02</c:v>
                </c:pt>
                <c:pt idx="4">
                  <c:v>0.01</c:v>
                </c:pt>
              </c:numCache>
            </c:numRef>
          </c:val>
          <c:extLst>
            <c:ext xmlns:c16="http://schemas.microsoft.com/office/drawing/2014/chart" uri="{C3380CC4-5D6E-409C-BE32-E72D297353CC}">
              <c16:uniqueId val="{0000000A-C43C-407C-B13E-8292E675C9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rawings/drawing1.xml><?xml version="1.0" encoding="utf-8"?>
<c:userShapes xmlns:c="http://schemas.openxmlformats.org/drawingml/2006/chart">
  <cdr:relSizeAnchor xmlns:cdr="http://schemas.openxmlformats.org/drawingml/2006/chartDrawing">
    <cdr:from>
      <cdr:x>0.59014</cdr:x>
      <cdr:y>0.1711</cdr:y>
    </cdr:from>
    <cdr:to>
      <cdr:x>0.65432</cdr:x>
      <cdr:y>0.27324</cdr:y>
    </cdr:to>
    <cdr:pic>
      <cdr:nvPicPr>
        <cdr:cNvPr id="3" name="グラフィックス 2" descr="ペン 単色塗りつぶし">
          <a:extLst xmlns:a="http://schemas.openxmlformats.org/drawingml/2006/main">
            <a:ext uri="{FF2B5EF4-FFF2-40B4-BE49-F238E27FC236}">
              <a16:creationId xmlns:a16="http://schemas.microsoft.com/office/drawing/2014/main" id="{4FB63D1A-2816-402E-B7AC-73EC8FB2F21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442083" y="624824"/>
          <a:ext cx="374341" cy="373018"/>
        </a:xfrm>
        <a:prstGeom xmlns:a="http://schemas.openxmlformats.org/drawingml/2006/main" prst="rect">
          <a:avLst/>
        </a:prstGeom>
      </cdr:spPr>
    </cdr:pic>
  </cdr:relSizeAnchor>
  <cdr:relSizeAnchor xmlns:cdr="http://schemas.openxmlformats.org/drawingml/2006/chartDrawing">
    <cdr:from>
      <cdr:x>0.27693</cdr:x>
      <cdr:y>0.32267</cdr:y>
    </cdr:from>
    <cdr:to>
      <cdr:x>0.34568</cdr:x>
      <cdr:y>0.43208</cdr:y>
    </cdr:to>
    <cdr:pic>
      <cdr:nvPicPr>
        <cdr:cNvPr id="5" name="グラフィックス 4" descr="睡眠 単色塗りつぶし">
          <a:extLst xmlns:a="http://schemas.openxmlformats.org/drawingml/2006/main">
            <a:ext uri="{FF2B5EF4-FFF2-40B4-BE49-F238E27FC236}">
              <a16:creationId xmlns:a16="http://schemas.microsoft.com/office/drawing/2014/main" id="{472C9234-53A1-450F-BDA4-608167D9411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1615245" y="1178350"/>
          <a:ext cx="400979" cy="399532"/>
        </a:xfrm>
        <a:prstGeom xmlns:a="http://schemas.openxmlformats.org/drawingml/2006/main" prst="rect">
          <a:avLst/>
        </a:prstGeom>
      </cdr:spPr>
    </cdr:pic>
  </cdr:relSizeAnchor>
  <cdr:relSizeAnchor xmlns:cdr="http://schemas.openxmlformats.org/drawingml/2006/chartDrawing">
    <cdr:from>
      <cdr:x>0.45557</cdr:x>
      <cdr:y>0.73424</cdr:y>
    </cdr:from>
    <cdr:to>
      <cdr:x>0.5173</cdr:x>
      <cdr:y>0.83283</cdr:y>
    </cdr:to>
    <cdr:pic>
      <cdr:nvPicPr>
        <cdr:cNvPr id="4" name="グラフィックス 3" descr="犬 単色塗りつぶし">
          <a:extLst xmlns:a="http://schemas.openxmlformats.org/drawingml/2006/main">
            <a:ext uri="{FF2B5EF4-FFF2-40B4-BE49-F238E27FC236}">
              <a16:creationId xmlns:a16="http://schemas.microsoft.com/office/drawing/2014/main" id="{B7B54C35-3025-4A22-A839-1E5024FA2AA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xmlns:a="http://schemas.openxmlformats.org/drawingml/2006/main">
          <a:fillRect/>
        </a:stretch>
      </cdr:blipFill>
      <cdr:spPr>
        <a:xfrm xmlns:a="http://schemas.openxmlformats.org/drawingml/2006/main">
          <a:off x="2657196" y="2681333"/>
          <a:ext cx="360040" cy="36004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9D85B-B22A-4424-AC77-85471A45C1A0}" type="datetimeFigureOut">
              <a:rPr kumimoji="1" lang="ja-JP" altLang="en-US" smtClean="0"/>
              <a:t>2022/10/17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CCB5D-4445-448E-9FCB-D770DC3A7800}" type="slidenum">
              <a:rPr kumimoji="1" lang="ja-JP" altLang="en-US" smtClean="0"/>
              <a:t>‹#›</a:t>
            </a:fld>
            <a:endParaRPr kumimoji="1" lang="ja-JP" altLang="en-US"/>
          </a:p>
        </p:txBody>
      </p:sp>
    </p:spTree>
    <p:extLst>
      <p:ext uri="{BB962C8B-B14F-4D97-AF65-F5344CB8AC3E}">
        <p14:creationId xmlns:p14="http://schemas.microsoft.com/office/powerpoint/2010/main" val="10789921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これから、</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推進</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PJ</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より</a:t>
            </a:r>
            <a:r>
              <a:rPr lang="en-US" altLang="ja-JP" sz="1200" kern="100" dirty="0" err="1">
                <a:effectLst/>
                <a:latin typeface="游明朝" panose="02020400000000000000" pitchFamily="18" charset="-128"/>
                <a:ea typeface="游明朝" panose="02020400000000000000" pitchFamily="18" charset="-128"/>
                <a:cs typeface="Times New Roman" panose="02020603050405020304" pitchFamily="18" charset="0"/>
              </a:rPr>
              <a:t>BeingWorkShop</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を開催いたします。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a:t>
            </a:fld>
            <a:endParaRPr kumimoji="1" lang="ja-JP" altLang="en-US"/>
          </a:p>
        </p:txBody>
      </p:sp>
    </p:spTree>
    <p:extLst>
      <p:ext uri="{BB962C8B-B14F-4D97-AF65-F5344CB8AC3E}">
        <p14:creationId xmlns:p14="http://schemas.microsoft.com/office/powerpoint/2010/main" val="57179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今の会社、今の部門はどのようにして在るのでしょうか。一方で、今の自分はどのようにしてあるのでしょうか。</a:t>
            </a:r>
            <a:endParaRPr kumimoji="1" lang="en-US" altLang="ja-JP" dirty="0"/>
          </a:p>
          <a:p>
            <a:r>
              <a:rPr kumimoji="1" lang="en-US" altLang="ja-JP" dirty="0"/>
              <a:t>Being</a:t>
            </a:r>
            <a:r>
              <a:rPr kumimoji="1" lang="ja-JP" altLang="en-US" dirty="0"/>
              <a:t>は在ることを意味しますが、</a:t>
            </a:r>
            <a:r>
              <a:rPr kumimoji="1" lang="en-US" altLang="ja-JP" dirty="0"/>
              <a:t>Well-being</a:t>
            </a:r>
            <a:r>
              <a:rPr kumimoji="1" lang="ja-JP" altLang="en-US" dirty="0"/>
              <a:t>はよりよく在ることを意味しています。このように今回のワークショップでは、</a:t>
            </a:r>
            <a:r>
              <a:rPr kumimoji="1" lang="en-US" altLang="ja-JP" dirty="0"/>
              <a:t>Well-being</a:t>
            </a:r>
            <a:r>
              <a:rPr kumimoji="1" lang="ja-JP" altLang="en-US" dirty="0"/>
              <a:t>を考えるきっかけになるよう、</a:t>
            </a:r>
            <a:endParaRPr kumimoji="1" lang="en-US" altLang="ja-JP" dirty="0"/>
          </a:p>
          <a:p>
            <a:r>
              <a:rPr kumimoji="1" lang="ja-JP" altLang="en-US" dirty="0"/>
              <a:t>つまり、このお時間では、自分自身の大切な価値観を言葉にしてみましょう。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10</a:t>
            </a:fld>
            <a:endParaRPr kumimoji="1" lang="ja-JP" altLang="en-US"/>
          </a:p>
        </p:txBody>
      </p:sp>
    </p:spTree>
    <p:extLst>
      <p:ext uri="{BB962C8B-B14F-4D97-AF65-F5344CB8AC3E}">
        <p14:creationId xmlns:p14="http://schemas.microsoft.com/office/powerpoint/2010/main" val="412303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ではさっそく</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STEP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１に入っていきます。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C747-8CCA-4D2A-98F8-46298C356C1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144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こではインタビューを行います。二人一組（事前に案内）になり、相互にインタビューしあってください。話し手と聞き手を決め、全ての質問項目に対するインタビューが終わったら役割を交代してください。インタビュー項目は、事前に配布したエクセルのワークシートの書いてあります。２</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分後に次のワークを開始いたしますので、時間厳守（２</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分）でお願いいたします。ではインタビューを開始してください。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12</a:t>
            </a:fld>
            <a:endParaRPr kumimoji="1" lang="ja-JP" altLang="en-US"/>
          </a:p>
        </p:txBody>
      </p:sp>
    </p:spTree>
    <p:extLst>
      <p:ext uri="{BB962C8B-B14F-4D97-AF65-F5344CB8AC3E}">
        <p14:creationId xmlns:p14="http://schemas.microsoft.com/office/powerpoint/2010/main" val="2408679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めるにあたって、あなたがこの会社で働き始めた最初の頃のことを知りたいと思います。あなたが丸井グループに入った理由や思い。そこに至るまでの幼少期からのあなた自身の物語（ストーリー）はどんなことがありましたか？少し気恥ずかしい気持ちもあるかも知れませんが、後で共有して欲しくないことは、おっしゃっていただければ省きますので、思いつくままに、言葉にしてみてください。</a:t>
            </a:r>
          </a:p>
          <a:p>
            <a:endParaRPr kumimoji="1" lang="en-US" altLang="ja-JP" dirty="0"/>
          </a:p>
          <a:p>
            <a:pPr>
              <a:lnSpc>
                <a:spcPct val="120000"/>
              </a:lnSpc>
            </a:pPr>
            <a:r>
              <a:rPr lang="ja-JP" altLang="en-US" sz="1000" dirty="0">
                <a:latin typeface="+mn-ea"/>
                <a:ea typeface="+mn-ea"/>
              </a:rPr>
              <a:t>こちらの動画を止めて、お考え下さい。</a:t>
            </a:r>
            <a:endParaRPr lang="en-US" altLang="ja-JP" sz="1000" dirty="0">
              <a:latin typeface="+mn-ea"/>
              <a:ea typeface="+mn-ea"/>
            </a:endParaRPr>
          </a:p>
          <a:p>
            <a:pPr>
              <a:lnSpc>
                <a:spcPct val="120000"/>
              </a:lnSpc>
            </a:pPr>
            <a:r>
              <a:rPr lang="ja-JP" altLang="en-US" sz="1000" dirty="0">
                <a:latin typeface="+mn-ea"/>
                <a:ea typeface="+mn-ea"/>
              </a:rPr>
              <a:t>書き終わりましたら、動画を再開してください。</a:t>
            </a:r>
            <a:endParaRPr lang="en-US" altLang="ja-JP" sz="1000" dirty="0">
              <a:latin typeface="+mn-ea"/>
              <a:ea typeface="+mn-ea"/>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13</a:t>
            </a:fld>
            <a:endParaRPr kumimoji="1" lang="ja-JP" altLang="en-US"/>
          </a:p>
        </p:txBody>
      </p:sp>
    </p:spTree>
    <p:extLst>
      <p:ext uri="{BB962C8B-B14F-4D97-AF65-F5344CB8AC3E}">
        <p14:creationId xmlns:p14="http://schemas.microsoft.com/office/powerpoint/2010/main" val="423040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今まで働いた経験をすべて振り返って、最高の体験。例えば、最もイキイキしたとき、最も輝いたとき、最も誇りに感じたときのことを思い出してください。何がそういった最高の体験を生み出したのでしょうか？誰が関わっていましたか？その時チームはどんな雰囲気で、どんな言葉が交わされていたでしょうか？ぜひ、その物語（ストーリー）をありありと話していただけますか？</a:t>
            </a:r>
          </a:p>
          <a:p>
            <a:endParaRPr kumimoji="1" lang="en-US" altLang="ja-JP" dirty="0"/>
          </a:p>
          <a:p>
            <a:pPr>
              <a:lnSpc>
                <a:spcPct val="120000"/>
              </a:lnSpc>
            </a:pPr>
            <a:r>
              <a:rPr lang="ja-JP" altLang="en-US" sz="1000" dirty="0">
                <a:latin typeface="+mn-ea"/>
                <a:ea typeface="+mn-ea"/>
              </a:rPr>
              <a:t>こちらの動画を止めて、お考え下さい。</a:t>
            </a:r>
            <a:endParaRPr lang="en-US" altLang="ja-JP" sz="1000" dirty="0">
              <a:latin typeface="+mn-ea"/>
              <a:ea typeface="+mn-ea"/>
            </a:endParaRPr>
          </a:p>
          <a:p>
            <a:pPr>
              <a:lnSpc>
                <a:spcPct val="120000"/>
              </a:lnSpc>
            </a:pPr>
            <a:r>
              <a:rPr lang="ja-JP" altLang="en-US" sz="1000" dirty="0">
                <a:latin typeface="+mn-ea"/>
                <a:ea typeface="+mn-ea"/>
              </a:rPr>
              <a:t>書き終わりましたら、動画を再開してください。</a:t>
            </a:r>
            <a:endParaRPr lang="en-US" altLang="ja-JP" sz="1000" dirty="0">
              <a:latin typeface="+mn-ea"/>
              <a:ea typeface="+mn-ea"/>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14</a:t>
            </a:fld>
            <a:endParaRPr kumimoji="1" lang="ja-JP" altLang="en-US"/>
          </a:p>
        </p:txBody>
      </p:sp>
    </p:spTree>
    <p:extLst>
      <p:ext uri="{BB962C8B-B14F-4D97-AF65-F5344CB8AC3E}">
        <p14:creationId xmlns:p14="http://schemas.microsoft.com/office/powerpoint/2010/main" val="333300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これまでの自身の物語（ストーリー）を踏まえて気づいた、自分の大切な価値観は何ですか？自由に言葉にしてお話してみてください。</a:t>
            </a:r>
          </a:p>
          <a:p>
            <a:endParaRPr kumimoji="1" lang="en-US" altLang="ja-JP" dirty="0"/>
          </a:p>
          <a:p>
            <a:pPr>
              <a:lnSpc>
                <a:spcPct val="120000"/>
              </a:lnSpc>
            </a:pPr>
            <a:r>
              <a:rPr lang="ja-JP" altLang="en-US" sz="1000" dirty="0">
                <a:latin typeface="+mn-ea"/>
                <a:ea typeface="+mn-ea"/>
              </a:rPr>
              <a:t>こちらの動画を止めて、お考え下さい。</a:t>
            </a:r>
            <a:endParaRPr lang="en-US" altLang="ja-JP" sz="1000" dirty="0">
              <a:latin typeface="+mn-ea"/>
              <a:ea typeface="+mn-ea"/>
            </a:endParaRPr>
          </a:p>
          <a:p>
            <a:pPr>
              <a:lnSpc>
                <a:spcPct val="120000"/>
              </a:lnSpc>
            </a:pPr>
            <a:r>
              <a:rPr lang="ja-JP" altLang="en-US" sz="1000" dirty="0">
                <a:latin typeface="+mn-ea"/>
                <a:ea typeface="+mn-ea"/>
              </a:rPr>
              <a:t>書き終わりましたら、動画を再開してください。</a:t>
            </a:r>
            <a:endParaRPr lang="en-US" altLang="ja-JP" sz="1000" dirty="0">
              <a:latin typeface="+mn-ea"/>
              <a:ea typeface="+mn-ea"/>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15</a:t>
            </a:fld>
            <a:endParaRPr kumimoji="1" lang="ja-JP" altLang="en-US"/>
          </a:p>
        </p:txBody>
      </p:sp>
    </p:spTree>
    <p:extLst>
      <p:ext uri="{BB962C8B-B14F-4D97-AF65-F5344CB8AC3E}">
        <p14:creationId xmlns:p14="http://schemas.microsoft.com/office/powerpoint/2010/main" val="394447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a:t>
            </a:r>
            <a:r>
              <a:rPr kumimoji="1" lang="en-US" altLang="ja-JP" dirty="0"/>
              <a:t>STEP2</a:t>
            </a:r>
            <a:r>
              <a:rPr kumimoji="1" lang="ja-JP" altLang="en-US" dirty="0"/>
              <a:t>になります。</a:t>
            </a:r>
            <a:endParaRPr kumimoji="1" lang="en-US" altLang="ja-JP" dirty="0"/>
          </a:p>
          <a:p>
            <a:r>
              <a:rPr kumimoji="1" lang="ja-JP" altLang="en-US" dirty="0"/>
              <a:t>こちらのパートでは、丸井グループの方向性を示しております。会社のインパクトのご説明をした後に、現業とのつながりについて考えるお時間がございます。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C747-8CCA-4D2A-98F8-46298C356C1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3839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丸井グループでは、</a:t>
            </a:r>
            <a:r>
              <a:rPr kumimoji="1" lang="en-US" altLang="ja-JP" dirty="0"/>
              <a:t>2019</a:t>
            </a:r>
            <a:r>
              <a:rPr kumimoji="1" lang="ja-JP" altLang="en-US" dirty="0"/>
              <a:t>年に公表した「</a:t>
            </a:r>
            <a:r>
              <a:rPr kumimoji="1" lang="en-US" altLang="ja-JP" dirty="0"/>
              <a:t>VISION2050</a:t>
            </a:r>
            <a:r>
              <a:rPr kumimoji="1" lang="ja-JP" altLang="en-US" dirty="0"/>
              <a:t>」に基づき、サステナビリティとウェルビーイングに関わる目標を「インパクト」として</a:t>
            </a:r>
            <a:r>
              <a:rPr kumimoji="1" lang="en-US" altLang="ja-JP" dirty="0"/>
              <a:t>2021</a:t>
            </a:r>
            <a:r>
              <a:rPr kumimoji="1" lang="ja-JP" altLang="en-US" dirty="0"/>
              <a:t>年</a:t>
            </a:r>
            <a:r>
              <a:rPr kumimoji="1" lang="en-US" altLang="ja-JP" dirty="0"/>
              <a:t>5</a:t>
            </a:r>
            <a:r>
              <a:rPr kumimoji="1" lang="ja-JP" altLang="en-US" dirty="0"/>
              <a:t>月、新たな新中期経営計画を策定し、</a:t>
            </a:r>
            <a:r>
              <a:rPr kumimoji="1" lang="en-US" altLang="ja-JP" dirty="0"/>
              <a:t>2026</a:t>
            </a:r>
            <a:r>
              <a:rPr kumimoji="1" lang="ja-JP" altLang="en-US" dirty="0"/>
              <a:t>年に向けた</a:t>
            </a:r>
            <a:r>
              <a:rPr kumimoji="1" lang="en-US" altLang="ja-JP" dirty="0"/>
              <a:t>5</a:t>
            </a:r>
            <a:r>
              <a:rPr kumimoji="1" lang="ja-JP" altLang="en-US" dirty="0"/>
              <a:t>カ年計画の中に織り込んでまいります。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これまでの中計では、事業戦略や資本施策が中心でしたが、新しい中計ではこれにインパクトが加わりました。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丸井グループが今後注力すべき方向性を明確化したものが</a:t>
            </a:r>
            <a:r>
              <a:rPr kumimoji="1" lang="en-US" altLang="ja-JP" dirty="0"/>
              <a:t>3</a:t>
            </a:r>
            <a:r>
              <a:rPr kumimoji="1" lang="ja-JP" altLang="en-US" dirty="0"/>
              <a:t>つのテーマからなるインパクトです。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VISION2050</a:t>
            </a:r>
            <a:r>
              <a:rPr kumimoji="1" lang="ja-JP" altLang="en-US" dirty="0"/>
              <a:t>の表現をアップデートして、「将来世代の未来を共につくる」、「一人ひとりの幸せを共につくる」、「共創のプラットフォームをつくる」としました。</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17</a:t>
            </a:fld>
            <a:endParaRPr kumimoji="1" lang="ja-JP" altLang="en-US"/>
          </a:p>
        </p:txBody>
      </p:sp>
    </p:spTree>
    <p:extLst>
      <p:ext uri="{BB962C8B-B14F-4D97-AF65-F5344CB8AC3E}">
        <p14:creationId xmlns:p14="http://schemas.microsoft.com/office/powerpoint/2010/main" val="336952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丸井グループのミッションは「すべての人が「しあわせ」を感じられるインクルーシブで豊かな社会を共に創る」です。</a:t>
            </a:r>
            <a:br>
              <a:rPr kumimoji="1" lang="en-US" altLang="ja-JP" dirty="0"/>
            </a:br>
            <a:r>
              <a:rPr kumimoji="1" lang="ja-JP" altLang="en-US" dirty="0"/>
              <a:t>この長期的な目的のミッション達成するために、中期的な目標としてインパクトがございます。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18</a:t>
            </a:fld>
            <a:endParaRPr kumimoji="1" lang="ja-JP" altLang="en-US"/>
          </a:p>
        </p:txBody>
      </p:sp>
    </p:spTree>
    <p:extLst>
      <p:ext uri="{BB962C8B-B14F-4D97-AF65-F5344CB8AC3E}">
        <p14:creationId xmlns:p14="http://schemas.microsoft.com/office/powerpoint/2010/main" val="116919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次はなぜインパクトを設定するのか。</a:t>
            </a:r>
            <a:endParaRPr lang="en-US" altLang="ja-JP" dirty="0"/>
          </a:p>
          <a:p>
            <a:r>
              <a:rPr lang="ja-JP" altLang="en-US" dirty="0"/>
              <a:t>左側の図をご覧ください。</a:t>
            </a:r>
            <a:endParaRPr lang="en-US" altLang="ja-JP" dirty="0"/>
          </a:p>
          <a:p>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・有</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名な</a:t>
            </a: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”ikigai”</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の図になぞらえて示したのが左側の図です</a:t>
            </a:r>
            <a:r>
              <a:rPr lang="ja-JP" altLang="en-US" dirty="0"/>
              <a:t>。</a:t>
            </a:r>
            <a:r>
              <a:rPr lang="en-US" altLang="ja-JP" dirty="0"/>
              <a:t>4</a:t>
            </a:r>
            <a:r>
              <a:rPr lang="ja-JP" altLang="en-US" dirty="0"/>
              <a:t>つの輪が重なったところに “インパクト</a:t>
            </a:r>
            <a:r>
              <a:rPr lang="en-US" altLang="ja-JP" dirty="0"/>
              <a:t>”</a:t>
            </a:r>
            <a:r>
              <a:rPr lang="ja-JP" altLang="en-US" dirty="0"/>
              <a:t>があります。</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インパクトは、私たちがしたいこと、できること、稼げること、とステークホルダーが求め ること、という４つの輪が重なった領域のことです。</a:t>
            </a:r>
            <a:r>
              <a:rPr lang="ja-JP" altLang="en-US" dirty="0"/>
              <a:t>私たちの「したいこと・できること・稼げること」よりも、ステークホルダーが 「求めること」が起点となっている点が、丸井グループが掲げる「インパクト」 の大きな特徴です。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一方、右側の図は、私たちの企業価値の定義である「ステークホルダーの利益と幸せ の調和」を表しています。こうして２つの図を並べてみると、インパクトの生み出す価値＝ステークホルダー価値であり、それは丸井グループの目指す企業価値そのもの</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になります</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 したがって、今後はインパクトの実現を通じて、ステークホルダー価値を高め、企業価値の向上を目指してまいります。</a:t>
            </a:r>
          </a:p>
          <a:p>
            <a:endParaRPr lang="en-US" altLang="ja-JP" dirty="0"/>
          </a:p>
          <a:p>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メモ</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利益と資本効率のみを掲げて目指すのではなく、インパクトを実現したことの結果として利益、資本効率がついてくる経営。</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19</a:t>
            </a:fld>
            <a:endParaRPr kumimoji="1" lang="ja-JP" altLang="en-US"/>
          </a:p>
        </p:txBody>
      </p:sp>
    </p:spTree>
    <p:extLst>
      <p:ext uri="{BB962C8B-B14F-4D97-AF65-F5344CB8AC3E}">
        <p14:creationId xmlns:p14="http://schemas.microsoft.com/office/powerpoint/2010/main" val="81891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こちらが本日のアジェンダです。まずワークショップの目的についてお話したあと、</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STEP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１で自分の価値観や存在意義の言語化、</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STEP2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でインパクトについて、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STEP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３でそれぞれのつながりあいの言語化を行っていきます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C747-8CCA-4D2A-98F8-46298C356C1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07076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ここまで、会社の方向性を明確化した「インパクト」についてご説明してきましたが、一見遠いように思うかもしれません。</a:t>
            </a:r>
            <a:endParaRPr kumimoji="1" lang="en-US" altLang="ja-JP" dirty="0"/>
          </a:p>
          <a:p>
            <a:r>
              <a:rPr kumimoji="1" lang="ja-JP" altLang="en-US" dirty="0"/>
              <a:t>お一人ひとりが日々取り組んでいる現業が積み重なり最終的に、「インパクト」実現につながっています。</a:t>
            </a:r>
            <a:endParaRPr kumimoji="1" lang="en-US" altLang="ja-JP" dirty="0"/>
          </a:p>
          <a:p>
            <a:endParaRPr kumimoji="1" lang="en-US" altLang="ja-JP" dirty="0"/>
          </a:p>
          <a:p>
            <a:r>
              <a:rPr kumimoji="1" lang="ja-JP" altLang="en-US" dirty="0"/>
              <a:t>例を挙げてお伝えします。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ea typeface="Noto Sans CJK JP Bold" panose="020B0800000000000000"/>
              </a:rPr>
              <a:t>まずは、左側の「エポスカードの廃プラ素材カード」の取り組みについてです。</a:t>
            </a:r>
            <a:r>
              <a:rPr lang="ja-JP" altLang="en-US" sz="1200" b="0" i="0" dirty="0">
                <a:solidFill>
                  <a:srgbClr val="000000"/>
                </a:solidFill>
                <a:effectLst/>
                <a:latin typeface="Noto Sans JP"/>
                <a:ea typeface="Noto Sans CJK JP Bold" panose="020B0800000000000000"/>
              </a:rPr>
              <a:t>廃棄プラスチックの「リサイクル素材」を利用した</a:t>
            </a:r>
            <a:r>
              <a:rPr lang="ja-JP" altLang="en-US" sz="1200" b="0" dirty="0">
                <a:solidFill>
                  <a:srgbClr val="000000"/>
                </a:solidFill>
                <a:latin typeface="Noto Sans JP"/>
                <a:ea typeface="Noto Sans CJK JP Bold" panose="020B0800000000000000"/>
              </a:rPr>
              <a:t>カードの新規エポスカードをご案内することで、</a:t>
            </a:r>
            <a:r>
              <a:rPr lang="en-US" altLang="ja-JP" sz="1200" b="0" dirty="0">
                <a:solidFill>
                  <a:srgbClr val="000000"/>
                </a:solidFill>
                <a:latin typeface="Noto Sans JP"/>
                <a:ea typeface="Noto Sans CJK JP Bold" panose="020B0800000000000000"/>
              </a:rPr>
              <a:t>1</a:t>
            </a:r>
            <a:r>
              <a:rPr lang="ja-JP" altLang="en-US" sz="1200" b="0" dirty="0">
                <a:solidFill>
                  <a:srgbClr val="000000"/>
                </a:solidFill>
                <a:latin typeface="Noto Sans JP"/>
                <a:ea typeface="Noto Sans CJK JP Bold" panose="020B0800000000000000"/>
              </a:rPr>
              <a:t>枚当たり</a:t>
            </a:r>
            <a:r>
              <a:rPr lang="ja-JP" altLang="en-US" sz="1200" b="0" i="0" dirty="0">
                <a:solidFill>
                  <a:srgbClr val="000000"/>
                </a:solidFill>
                <a:effectLst/>
                <a:latin typeface="Noto Sans JP"/>
                <a:ea typeface="Noto Sans CJK JP Bold" panose="020B0800000000000000"/>
              </a:rPr>
              <a:t>約</a:t>
            </a:r>
            <a:r>
              <a:rPr lang="en-US" altLang="ja-JP" sz="1200" b="0" i="0" dirty="0">
                <a:solidFill>
                  <a:srgbClr val="000000"/>
                </a:solidFill>
                <a:effectLst/>
                <a:latin typeface="Noto Sans JP"/>
                <a:ea typeface="Noto Sans CJK JP Bold" panose="020B0800000000000000"/>
              </a:rPr>
              <a:t>9.8</a:t>
            </a:r>
            <a:r>
              <a:rPr lang="ja-JP" altLang="en-US" sz="1200" b="0" i="0" dirty="0">
                <a:solidFill>
                  <a:srgbClr val="000000"/>
                </a:solidFill>
                <a:effectLst/>
                <a:latin typeface="Noto Sans JP"/>
                <a:ea typeface="Noto Sans CJK JP Bold" panose="020B0800000000000000"/>
              </a:rPr>
              <a:t>ｇ</a:t>
            </a:r>
            <a:r>
              <a:rPr lang="en-US" altLang="ja-JP" sz="1200" b="0" i="0" dirty="0">
                <a:solidFill>
                  <a:srgbClr val="000000"/>
                </a:solidFill>
                <a:effectLst/>
                <a:latin typeface="Noto Sans JP"/>
                <a:ea typeface="Noto Sans CJK JP Bold" panose="020B0800000000000000"/>
              </a:rPr>
              <a:t>､5</a:t>
            </a:r>
            <a:r>
              <a:rPr lang="ja-JP" altLang="en-US" sz="1200" b="0" i="0" dirty="0">
                <a:solidFill>
                  <a:srgbClr val="000000"/>
                </a:solidFill>
                <a:effectLst/>
                <a:latin typeface="Noto Sans JP"/>
                <a:ea typeface="Noto Sans CJK JP Bold" panose="020B0800000000000000"/>
              </a:rPr>
              <a:t>年間で約</a:t>
            </a:r>
            <a:r>
              <a:rPr lang="en-US" altLang="ja-JP" sz="1200" b="0" i="0" dirty="0">
                <a:solidFill>
                  <a:srgbClr val="000000"/>
                </a:solidFill>
                <a:effectLst/>
                <a:latin typeface="Noto Sans JP"/>
                <a:ea typeface="Noto Sans CJK JP Bold" panose="020B0800000000000000"/>
              </a:rPr>
              <a:t>90</a:t>
            </a:r>
            <a:r>
              <a:rPr lang="ja-JP" altLang="en-US" sz="1200" b="0" i="0" dirty="0">
                <a:solidFill>
                  <a:srgbClr val="000000"/>
                </a:solidFill>
                <a:effectLst/>
                <a:latin typeface="Noto Sans JP"/>
                <a:ea typeface="Noto Sans CJK JP Bold" panose="020B0800000000000000"/>
              </a:rPr>
              <a:t>トンの</a:t>
            </a:r>
            <a:r>
              <a:rPr lang="en-US" altLang="ja-JP" sz="1200" b="0" i="0" dirty="0">
                <a:solidFill>
                  <a:srgbClr val="000000"/>
                </a:solidFill>
                <a:effectLst/>
                <a:latin typeface="Noto Sans JP"/>
                <a:ea typeface="Noto Sans CJK JP Bold" panose="020B0800000000000000"/>
              </a:rPr>
              <a:t>CO₂</a:t>
            </a:r>
            <a:r>
              <a:rPr lang="ja-JP" altLang="en-US" sz="1200" b="0" i="0" dirty="0">
                <a:solidFill>
                  <a:srgbClr val="000000"/>
                </a:solidFill>
                <a:effectLst/>
                <a:latin typeface="Noto Sans JP"/>
                <a:ea typeface="Noto Sans CJK JP Bold" panose="020B0800000000000000"/>
              </a:rPr>
              <a:t>削減の「脱炭素社会の実現」のインパクトを実現しています。つまり、お店でカード発行するだけでインパクトに実現に繋がります。</a:t>
            </a:r>
            <a:endParaRPr lang="en-US" altLang="ja-JP" sz="1200" b="0" i="0" dirty="0">
              <a:solidFill>
                <a:srgbClr val="000000"/>
              </a:solidFill>
              <a:effectLst/>
              <a:latin typeface="Noto Sans JP"/>
              <a:ea typeface="Noto Sans CJK JP Bold" panose="020B08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rgbClr val="000000"/>
              </a:solidFill>
              <a:effectLst/>
              <a:latin typeface="Noto Sans JP"/>
              <a:ea typeface="Noto Sans CJK JP Bold" panose="020B08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rgbClr val="000000"/>
              </a:solidFill>
              <a:effectLst/>
              <a:latin typeface="Noto Sans JP"/>
              <a:ea typeface="Noto Sans CJK JP Bold" panose="020B08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Noto Sans JP"/>
                <a:ea typeface="Noto Sans CJK JP Bold" panose="020B0800000000000000"/>
              </a:rPr>
              <a:t>次に、右側の「新規事業の</a:t>
            </a:r>
            <a:r>
              <a:rPr lang="en-US" altLang="ja-JP" sz="1200" b="0" i="0" dirty="0">
                <a:solidFill>
                  <a:srgbClr val="000000"/>
                </a:solidFill>
                <a:effectLst/>
                <a:latin typeface="Noto Sans JP"/>
                <a:ea typeface="Noto Sans CJK JP Bold" panose="020B0800000000000000"/>
              </a:rPr>
              <a:t>EC</a:t>
            </a:r>
            <a:r>
              <a:rPr lang="ja-JP" altLang="en-US" sz="1200" b="0" i="0" dirty="0">
                <a:solidFill>
                  <a:srgbClr val="000000"/>
                </a:solidFill>
                <a:effectLst/>
                <a:latin typeface="Noto Sans JP"/>
                <a:ea typeface="Noto Sans CJK JP Bold" panose="020B0800000000000000"/>
              </a:rPr>
              <a:t>支援」の取り組みです。</a:t>
            </a:r>
            <a:r>
              <a:rPr lang="ja-JP" altLang="en-US" sz="1200" b="0" dirty="0">
                <a:ea typeface="Noto Sans CJK JP Bold" panose="020B0800000000000000"/>
              </a:rPr>
              <a:t>様々な人の「好き」に繋がる新規事業を</a:t>
            </a:r>
            <a:r>
              <a:rPr lang="en-US" altLang="ja-JP" sz="1200" b="0" dirty="0">
                <a:ea typeface="Noto Sans CJK JP Bold" panose="020B0800000000000000"/>
              </a:rPr>
              <a:t>EC</a:t>
            </a:r>
            <a:r>
              <a:rPr lang="ja-JP" altLang="en-US" sz="1200" b="0" dirty="0">
                <a:ea typeface="Noto Sans CJK JP Bold" panose="020B0800000000000000"/>
              </a:rPr>
              <a:t>構築で支援することで、結果的に多様な価値感やニーズにお応えできるという「一人ひとりの「好き」を応援するというインパクトを実現しています。</a:t>
            </a:r>
            <a:endParaRPr lang="en-US" altLang="ja-JP" sz="1200" b="0" dirty="0">
              <a:ea typeface="Noto Sans CJK JP Bold" panose="020B0800000000000000"/>
            </a:endParaRPr>
          </a:p>
          <a:p>
            <a:pPr algn="l"/>
            <a:endParaRPr lang="en-US" altLang="ja-JP" sz="1200" b="0" dirty="0">
              <a:ea typeface="Noto Sans CJK JP Bold" panose="020B0800000000000000"/>
            </a:endParaRPr>
          </a:p>
          <a:p>
            <a:pPr algn="l"/>
            <a:r>
              <a:rPr lang="ja-JP" altLang="en-US" sz="1200" b="0" dirty="0">
                <a:ea typeface="Noto Sans CJK JP Bold" panose="020B0800000000000000"/>
              </a:rPr>
              <a:t>このように現業を通じて考えると、皆さまも身近に感じてきたのではないでしょうか。</a:t>
            </a:r>
            <a:endParaRPr lang="en-US" altLang="ja-JP" sz="1200" b="0" dirty="0">
              <a:ea typeface="Noto Sans CJK JP Bold" panose="020B0800000000000000"/>
            </a:endParaRPr>
          </a:p>
          <a:p>
            <a:pPr algn="l"/>
            <a:endParaRPr lang="en-US" altLang="ja-JP" sz="1200" b="0" dirty="0">
              <a:ea typeface="Noto Sans CJK JP Bold" panose="020B0800000000000000"/>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20</a:t>
            </a:fld>
            <a:endParaRPr kumimoji="1" lang="ja-JP" altLang="en-US"/>
          </a:p>
        </p:txBody>
      </p:sp>
    </p:spTree>
    <p:extLst>
      <p:ext uri="{BB962C8B-B14F-4D97-AF65-F5344CB8AC3E}">
        <p14:creationId xmlns:p14="http://schemas.microsoft.com/office/powerpoint/2010/main" val="105432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このように丸井グループでは先ほどの一例以外にも、アニメイベントや将来世代の企業支援等様々の取り組みを行っています。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21</a:t>
            </a:fld>
            <a:endParaRPr kumimoji="1" lang="ja-JP" altLang="en-US"/>
          </a:p>
        </p:txBody>
      </p:sp>
    </p:spTree>
    <p:extLst>
      <p:ext uri="{BB962C8B-B14F-4D97-AF65-F5344CB8AC3E}">
        <p14:creationId xmlns:p14="http://schemas.microsoft.com/office/powerpoint/2010/main" val="247081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ここで、皆さまインタビューです。インパクトの説明を受け、あなたの現業に落とし込んで考えていただきたいと思います。</a:t>
            </a:r>
            <a:endParaRPr kumimoji="1" lang="en-US" altLang="ja-JP" dirty="0"/>
          </a:p>
          <a:p>
            <a:endParaRPr kumimoji="1" lang="en-US" altLang="ja-JP" dirty="0"/>
          </a:p>
          <a:p>
            <a:pPr>
              <a:lnSpc>
                <a:spcPct val="120000"/>
              </a:lnSpc>
            </a:pPr>
            <a:r>
              <a:rPr lang="ja-JP" altLang="en-US" sz="1200" dirty="0">
                <a:latin typeface="+mn-ea"/>
                <a:ea typeface="+mn-ea"/>
              </a:rPr>
              <a:t>あなたの部署の業務で「会社のインパクト」の各領域と繋がっていると思うものはどんな業務ですか？</a:t>
            </a:r>
            <a:endParaRPr lang="en-US" altLang="ja-JP" sz="1200" dirty="0">
              <a:latin typeface="+mn-ea"/>
              <a:ea typeface="+mn-ea"/>
            </a:endParaRPr>
          </a:p>
          <a:p>
            <a:pPr>
              <a:lnSpc>
                <a:spcPct val="120000"/>
              </a:lnSpc>
            </a:pPr>
            <a:r>
              <a:rPr lang="ja-JP" altLang="en-US" sz="1200" dirty="0">
                <a:latin typeface="+mn-ea"/>
                <a:ea typeface="+mn-ea"/>
              </a:rPr>
              <a:t>思いついたものを自由にいくつでもよいのでお話していただけますか？</a:t>
            </a:r>
            <a:endParaRPr lang="en-US" altLang="ja-JP" sz="1200" dirty="0">
              <a:latin typeface="+mn-ea"/>
              <a:ea typeface="+mn-ea"/>
            </a:endParaRPr>
          </a:p>
          <a:p>
            <a:pPr>
              <a:lnSpc>
                <a:spcPct val="120000"/>
              </a:lnSpc>
            </a:pPr>
            <a:endParaRPr lang="en-US" altLang="ja-JP" sz="1200" dirty="0">
              <a:latin typeface="+mn-ea"/>
              <a:ea typeface="+mn-ea"/>
            </a:endParaRPr>
          </a:p>
          <a:p>
            <a:pPr>
              <a:lnSpc>
                <a:spcPct val="120000"/>
              </a:lnSpc>
            </a:pPr>
            <a:r>
              <a:rPr lang="ja-JP" altLang="en-US" sz="1200" dirty="0">
                <a:latin typeface="+mn-ea"/>
                <a:ea typeface="+mn-ea"/>
              </a:rPr>
              <a:t>こちらの動画を止めて、お考え下さい。</a:t>
            </a:r>
            <a:endParaRPr lang="en-US" altLang="ja-JP" sz="1200" dirty="0">
              <a:latin typeface="+mn-ea"/>
              <a:ea typeface="+mn-ea"/>
            </a:endParaRPr>
          </a:p>
          <a:p>
            <a:pPr>
              <a:lnSpc>
                <a:spcPct val="120000"/>
              </a:lnSpc>
            </a:pPr>
            <a:r>
              <a:rPr lang="ja-JP" altLang="en-US" sz="1200" dirty="0">
                <a:latin typeface="+mn-ea"/>
                <a:ea typeface="+mn-ea"/>
              </a:rPr>
              <a:t>書き終わりましたら、動画を再開してください。</a:t>
            </a:r>
            <a:endParaRPr lang="en-US" altLang="ja-JP" sz="1200" dirty="0">
              <a:latin typeface="+mn-ea"/>
              <a:ea typeface="+mn-ea"/>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22</a:t>
            </a:fld>
            <a:endParaRPr kumimoji="1" lang="ja-JP" altLang="en-US"/>
          </a:p>
        </p:txBody>
      </p:sp>
    </p:spTree>
    <p:extLst>
      <p:ext uri="{BB962C8B-B14F-4D97-AF65-F5344CB8AC3E}">
        <p14:creationId xmlns:p14="http://schemas.microsoft.com/office/powerpoint/2010/main" val="1532544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お疲れ様でした。</a:t>
            </a:r>
            <a:endParaRPr kumimoji="1" lang="en-US" altLang="ja-JP" dirty="0"/>
          </a:p>
          <a:p>
            <a:r>
              <a:rPr kumimoji="1" lang="ja-JP" altLang="en-US" dirty="0"/>
              <a:t>少し、インパクト理解が深まってきました？</a:t>
            </a:r>
            <a:endParaRPr kumimoji="1" lang="en-US" altLang="ja-JP" dirty="0"/>
          </a:p>
          <a:p>
            <a:endParaRPr kumimoji="1" lang="en-US" altLang="ja-JP" dirty="0"/>
          </a:p>
          <a:p>
            <a:r>
              <a:rPr kumimoji="1" lang="ja-JP" altLang="en-US" dirty="0"/>
              <a:t>続いては、最後の</a:t>
            </a:r>
            <a:r>
              <a:rPr kumimoji="1" lang="en-US" altLang="ja-JP" dirty="0"/>
              <a:t>STEP3</a:t>
            </a:r>
            <a:r>
              <a:rPr kumimoji="1" lang="ja-JP" altLang="en-US" dirty="0"/>
              <a:t>に移ります。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C747-8CCA-4D2A-98F8-46298C356C1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03249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a:t>
            </a:r>
            <a:r>
              <a:rPr kumimoji="1" lang="en-US" altLang="ja-JP" dirty="0"/>
              <a:t>STEP1</a:t>
            </a:r>
            <a:r>
              <a:rPr kumimoji="1" lang="ja-JP" altLang="en-US" dirty="0"/>
              <a:t>や</a:t>
            </a:r>
            <a:r>
              <a:rPr kumimoji="1" lang="en-US" altLang="ja-JP" dirty="0"/>
              <a:t>2</a:t>
            </a:r>
            <a:r>
              <a:rPr kumimoji="1" lang="ja-JP" altLang="en-US" dirty="0"/>
              <a:t>を振り返っていただき、そこで自然とでてきたつながり合いを見出すパートになっています。</a:t>
            </a:r>
            <a:endParaRPr kumimoji="1" lang="en-US" altLang="ja-JP" dirty="0"/>
          </a:p>
          <a:p>
            <a:endParaRPr kumimoji="1" lang="en-US" altLang="ja-JP" dirty="0"/>
          </a:p>
          <a:p>
            <a:r>
              <a:rPr kumimoji="1" lang="ja-JP" altLang="en-US" dirty="0"/>
              <a:t>出てきた自分の価値観と会社の方向性とのつながりから「明日からのやりがいや仕事の意義・意味」を実感しましょう。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C747-8CCA-4D2A-98F8-46298C356C1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449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最後このパートでは、</a:t>
            </a:r>
            <a:r>
              <a:rPr kumimoji="1" lang="en-US" altLang="ja-JP" dirty="0"/>
              <a:t>STEP</a:t>
            </a:r>
            <a:r>
              <a:rPr kumimoji="1" lang="ja-JP" altLang="en-US" dirty="0"/>
              <a:t>１を踏まえて考えてください。</a:t>
            </a:r>
            <a:endParaRPr kumimoji="1" lang="en-US" altLang="ja-JP" dirty="0"/>
          </a:p>
          <a:p>
            <a:endParaRPr kumimoji="1" lang="en-US" altLang="ja-JP" dirty="0"/>
          </a:p>
          <a:p>
            <a:r>
              <a:rPr kumimoji="1" lang="en-US" altLang="ja-JP" dirty="0"/>
              <a:t>STEP</a:t>
            </a:r>
            <a:r>
              <a:rPr kumimoji="1" lang="ja-JP" altLang="en-US" dirty="0"/>
              <a:t>１では、個人の大切な価値観を知っていただきました。</a:t>
            </a:r>
            <a:endParaRPr kumimoji="1" lang="en-US" altLang="ja-JP" dirty="0"/>
          </a:p>
          <a:p>
            <a:endParaRPr kumimoji="1" lang="en-US" altLang="ja-JP" dirty="0"/>
          </a:p>
          <a:p>
            <a:r>
              <a:rPr kumimoji="1" lang="en-US" altLang="ja-JP" dirty="0"/>
              <a:t>STEP</a:t>
            </a:r>
            <a:r>
              <a:rPr kumimoji="1" lang="ja-JP" altLang="en-US" dirty="0"/>
              <a:t>１を踏まえて、現業を通じて自分自身のどんな存在意義や価値観を実現したいですか？</a:t>
            </a:r>
            <a:endParaRPr kumimoji="1" lang="en-US" altLang="ja-JP" dirty="0"/>
          </a:p>
          <a:p>
            <a:endParaRPr kumimoji="1" lang="en-US" altLang="ja-JP" dirty="0"/>
          </a:p>
          <a:p>
            <a:pPr>
              <a:lnSpc>
                <a:spcPct val="120000"/>
              </a:lnSpc>
            </a:pPr>
            <a:r>
              <a:rPr lang="ja-JP" altLang="en-US" sz="1200" dirty="0">
                <a:latin typeface="+mn-ea"/>
                <a:ea typeface="+mn-ea"/>
              </a:rPr>
              <a:t>こちらの動画を止めて、お考え下さい。</a:t>
            </a:r>
            <a:endParaRPr lang="en-US" altLang="ja-JP" sz="1200" dirty="0">
              <a:latin typeface="+mn-ea"/>
              <a:ea typeface="+mn-ea"/>
            </a:endParaRPr>
          </a:p>
          <a:p>
            <a:pPr>
              <a:lnSpc>
                <a:spcPct val="120000"/>
              </a:lnSpc>
            </a:pPr>
            <a:r>
              <a:rPr lang="ja-JP" altLang="en-US" sz="1200" dirty="0">
                <a:latin typeface="+mn-ea"/>
                <a:ea typeface="+mn-ea"/>
              </a:rPr>
              <a:t>書き終わりましたら、動画を再開してください。</a:t>
            </a:r>
            <a:endParaRPr lang="en-US" altLang="ja-JP" sz="1200" dirty="0">
              <a:latin typeface="+mn-ea"/>
              <a:ea typeface="+mn-ea"/>
            </a:endParaRPr>
          </a:p>
          <a:p>
            <a:pPr>
              <a:lnSpc>
                <a:spcPct val="120000"/>
              </a:lnSpc>
            </a:pPr>
            <a:r>
              <a:rPr lang="ja-JP" altLang="en-US" sz="1200" dirty="0">
                <a:latin typeface="+mn-ea"/>
                <a:ea typeface="+mn-ea"/>
              </a:rPr>
              <a:t>時間の目安は</a:t>
            </a:r>
            <a:r>
              <a:rPr lang="en-US" altLang="ja-JP" sz="1200" dirty="0">
                <a:latin typeface="+mn-ea"/>
                <a:ea typeface="+mn-ea"/>
              </a:rPr>
              <a:t>8</a:t>
            </a:r>
            <a:r>
              <a:rPr lang="ja-JP" altLang="en-US" sz="1200" dirty="0">
                <a:latin typeface="+mn-ea"/>
                <a:ea typeface="+mn-ea"/>
              </a:rPr>
              <a:t>分間です。</a:t>
            </a:r>
            <a:endParaRPr lang="en-US" altLang="ja-JP" sz="1200" dirty="0">
              <a:latin typeface="+mn-ea"/>
              <a:ea typeface="+mn-ea"/>
            </a:endParaRPr>
          </a:p>
          <a:p>
            <a:br>
              <a:rPr kumimoji="1" lang="en-US" altLang="ja-JP" dirty="0"/>
            </a:b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25</a:t>
            </a:fld>
            <a:endParaRPr kumimoji="1" lang="ja-JP" altLang="en-US"/>
          </a:p>
        </p:txBody>
      </p:sp>
    </p:spTree>
    <p:extLst>
      <p:ext uri="{BB962C8B-B14F-4D97-AF65-F5344CB8AC3E}">
        <p14:creationId xmlns:p14="http://schemas.microsoft.com/office/powerpoint/2010/main" val="3485364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a:t>
            </a:r>
            <a:endParaRPr kumimoji="1" lang="en-US" altLang="ja-JP" dirty="0"/>
          </a:p>
          <a:p>
            <a:endParaRPr kumimoji="1" lang="en-US" altLang="ja-JP" dirty="0"/>
          </a:p>
          <a:p>
            <a:pPr marL="0" indent="0" defTabSz="812820">
              <a:lnSpc>
                <a:spcPct val="150000"/>
              </a:lnSpc>
              <a:buClr>
                <a:schemeClr val="accent1">
                  <a:lumMod val="75000"/>
                </a:schemeClr>
              </a:buClr>
              <a:buFont typeface="Wingdings" panose="05000000000000000000" pitchFamily="2" charset="2"/>
              <a:buNone/>
              <a:defRPr/>
            </a:pPr>
            <a:r>
              <a:rPr kumimoji="0" lang="ja-JP" altLang="en-US" sz="1200" spc="0" dirty="0">
                <a:solidFill>
                  <a:prstClr val="black"/>
                </a:solidFill>
                <a:latin typeface="+mn-ea"/>
                <a:ea typeface="Noto Sans CJK JP Bold" panose="020B0800000000000000"/>
              </a:rPr>
              <a:t>あなたが現在の所属で働く意味、自分の</a:t>
            </a:r>
            <a:r>
              <a:rPr kumimoji="0" lang="ja-JP" altLang="en-US" sz="1200" spc="0" dirty="0">
                <a:latin typeface="+mn-ea"/>
                <a:ea typeface="Noto Sans CJK JP Bold" panose="020B0800000000000000"/>
              </a:rPr>
              <a:t>存在意義や価値観</a:t>
            </a:r>
            <a:r>
              <a:rPr kumimoji="0" lang="ja-JP" altLang="en-US" sz="1200" spc="0" dirty="0">
                <a:solidFill>
                  <a:prstClr val="black"/>
                </a:solidFill>
                <a:latin typeface="+mn-ea"/>
                <a:ea typeface="Noto Sans CJK JP Bold" panose="020B0800000000000000"/>
              </a:rPr>
              <a:t>は何でしょう？</a:t>
            </a:r>
            <a:endParaRPr kumimoji="0" lang="en-US" altLang="ja-JP" sz="1200" spc="0" dirty="0">
              <a:solidFill>
                <a:prstClr val="black"/>
              </a:solidFill>
              <a:latin typeface="+mn-ea"/>
              <a:ea typeface="Noto Sans CJK JP Bold" panose="020B0800000000000000"/>
            </a:endParaRPr>
          </a:p>
          <a:p>
            <a:pPr defTabSz="812820">
              <a:lnSpc>
                <a:spcPct val="150000"/>
              </a:lnSpc>
              <a:defRPr/>
            </a:pPr>
            <a:r>
              <a:rPr kumimoji="0" lang="ja-JP" altLang="en-US" sz="1200" spc="0" dirty="0">
                <a:solidFill>
                  <a:prstClr val="black"/>
                </a:solidFill>
                <a:latin typeface="+mn-ea"/>
                <a:ea typeface="Noto Sans CJK JP Bold" panose="020B0800000000000000"/>
              </a:rPr>
              <a:t>ここまでのワークを通して見つかったつながりの部分を言語化してみましょう。</a:t>
            </a:r>
            <a:endParaRPr kumimoji="0" lang="en-US" altLang="ja-JP" sz="1200" spc="0" dirty="0">
              <a:solidFill>
                <a:prstClr val="black"/>
              </a:solidFill>
              <a:latin typeface="+mn-ea"/>
              <a:ea typeface="Noto Sans CJK JP Bold" panose="020B0800000000000000"/>
            </a:endParaRPr>
          </a:p>
          <a:p>
            <a:pPr defTabSz="812820">
              <a:lnSpc>
                <a:spcPct val="150000"/>
              </a:lnSpc>
              <a:defRPr/>
            </a:pPr>
            <a:endParaRPr kumimoji="0" lang="en-US" altLang="ja-JP" sz="1200" spc="0" dirty="0">
              <a:solidFill>
                <a:prstClr val="black"/>
              </a:solidFill>
              <a:latin typeface="+mn-ea"/>
              <a:ea typeface="Noto Sans CJK JP Bold" panose="020B0800000000000000"/>
            </a:endParaRPr>
          </a:p>
          <a:p>
            <a:pPr marL="0" marR="0" lvl="0" indent="0" algn="l" defTabSz="812820" rtl="0" eaLnBrk="1" fontAlgn="auto" latinLnBrk="0" hangingPunct="1">
              <a:lnSpc>
                <a:spcPct val="150000"/>
              </a:lnSpc>
              <a:spcBef>
                <a:spcPts val="0"/>
              </a:spcBef>
              <a:spcAft>
                <a:spcPts val="0"/>
              </a:spcAft>
              <a:buClrTx/>
              <a:buSzTx/>
              <a:buFontTx/>
              <a:buNone/>
              <a:tabLst/>
              <a:defRPr/>
            </a:pPr>
            <a:r>
              <a:rPr lang="ja-JP" altLang="en-US" sz="1200" dirty="0">
                <a:latin typeface="+mn-ea"/>
                <a:ea typeface="+mn-ea"/>
              </a:rPr>
              <a:t>書き終わりましたら、動画を再開してください。時間の目安は</a:t>
            </a:r>
            <a:r>
              <a:rPr lang="en-US" altLang="ja-JP" sz="1200" dirty="0">
                <a:latin typeface="+mn-ea"/>
                <a:ea typeface="+mn-ea"/>
              </a:rPr>
              <a:t>5</a:t>
            </a:r>
            <a:r>
              <a:rPr lang="ja-JP" altLang="en-US" sz="1200" dirty="0">
                <a:latin typeface="+mn-ea"/>
                <a:ea typeface="+mn-ea"/>
              </a:rPr>
              <a:t>分間です。</a:t>
            </a:r>
            <a:endParaRPr lang="en-US" altLang="ja-JP" sz="1200" dirty="0">
              <a:latin typeface="+mn-ea"/>
              <a:ea typeface="+mn-ea"/>
            </a:endParaRPr>
          </a:p>
          <a:p>
            <a:pPr defTabSz="812820">
              <a:lnSpc>
                <a:spcPct val="150000"/>
              </a:lnSpc>
              <a:defRPr/>
            </a:pPr>
            <a:endParaRPr kumimoji="0" lang="en-US" altLang="ja-JP" sz="1200" spc="0" dirty="0">
              <a:solidFill>
                <a:prstClr val="black"/>
              </a:solidFill>
              <a:latin typeface="+mn-ea"/>
              <a:ea typeface="Noto Sans CJK JP Bold" panose="020B0800000000000000"/>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26</a:t>
            </a:fld>
            <a:endParaRPr kumimoji="1" lang="ja-JP" altLang="en-US"/>
          </a:p>
        </p:txBody>
      </p:sp>
    </p:spTree>
    <p:extLst>
      <p:ext uri="{BB962C8B-B14F-4D97-AF65-F5344CB8AC3E}">
        <p14:creationId xmlns:p14="http://schemas.microsoft.com/office/powerpoint/2010/main" val="1875038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お疲れ様でした。</a:t>
            </a:r>
            <a:endParaRPr kumimoji="1" lang="en-US" altLang="ja-JP" dirty="0"/>
          </a:p>
          <a:p>
            <a:r>
              <a:rPr kumimoji="1" lang="ja-JP" altLang="en-US" dirty="0"/>
              <a:t>これで、</a:t>
            </a:r>
            <a:r>
              <a:rPr kumimoji="1" lang="en-US" altLang="ja-JP" dirty="0"/>
              <a:t>Being</a:t>
            </a:r>
            <a:r>
              <a:rPr kumimoji="1" lang="ja-JP" altLang="en-US" dirty="0"/>
              <a:t>ワークショップは終了になります。</a:t>
            </a:r>
            <a:endParaRPr kumimoji="1" lang="en-US" altLang="ja-JP" dirty="0"/>
          </a:p>
          <a:p>
            <a:r>
              <a:rPr kumimoji="1" lang="ja-JP" altLang="en-US" dirty="0"/>
              <a:t>このお時間で再発見したことはぜひ、大切にメモにとってみてください。</a:t>
            </a:r>
            <a:endParaRPr kumimoji="1" lang="en-US" altLang="ja-JP" dirty="0"/>
          </a:p>
          <a:p>
            <a:r>
              <a:rPr kumimoji="1" lang="en-US" altLang="ja-JP" dirty="0"/>
              <a:t>Well-being</a:t>
            </a:r>
            <a:r>
              <a:rPr kumimoji="1" lang="ja-JP" altLang="en-US" dirty="0"/>
              <a:t>を実感してもらえていましたら、嬉しいです。</a:t>
            </a:r>
            <a:endParaRPr kumimoji="1" lang="en-US" altLang="ja-JP" dirty="0"/>
          </a:p>
          <a:p>
            <a:endParaRPr kumimoji="1" lang="en-US" altLang="ja-JP" dirty="0"/>
          </a:p>
          <a:p>
            <a:r>
              <a:rPr kumimoji="1" lang="ja-JP" altLang="en-US" dirty="0"/>
              <a:t>ご参加ありがとうございました！</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C747-8CCA-4D2A-98F8-46298C356C1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17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本日のタイムスケジュールはこ</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ちらになります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3</a:t>
            </a:fld>
            <a:endParaRPr kumimoji="1" lang="ja-JP" altLang="en-US"/>
          </a:p>
        </p:txBody>
      </p:sp>
    </p:spTree>
    <p:extLst>
      <p:ext uri="{BB962C8B-B14F-4D97-AF65-F5344CB8AC3E}">
        <p14:creationId xmlns:p14="http://schemas.microsoft.com/office/powerpoint/2010/main" val="289015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ますワークショップの目的です。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C747-8CCA-4D2A-98F8-46298C356C1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076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err="1">
                <a:effectLst/>
                <a:latin typeface="游明朝" panose="02020400000000000000" pitchFamily="18" charset="-128"/>
                <a:ea typeface="游明朝" panose="02020400000000000000" pitchFamily="18" charset="-128"/>
                <a:cs typeface="Times New Roman" panose="02020603050405020304" pitchFamily="18" charset="0"/>
              </a:rPr>
              <a:t>BeingWorkShop</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の目的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です。目的は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グループの方向性と自分自身のつながりに向き合うことで、</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のきっかけ作りにつなげることです。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5</a:t>
            </a:fld>
            <a:endParaRPr kumimoji="1" lang="ja-JP" altLang="en-US"/>
          </a:p>
        </p:txBody>
      </p:sp>
    </p:spTree>
    <p:extLst>
      <p:ext uri="{BB962C8B-B14F-4D97-AF65-F5344CB8AC3E}">
        <p14:creationId xmlns:p14="http://schemas.microsoft.com/office/powerpoint/2010/main" val="31601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mj-lt"/>
              <a:buNone/>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ではなぜ</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に取り組むのか。そもそも</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とは「よく有る」、「よく生きる」ことを意味する概念で、分かりやすくいうと充実や幸せな状態のことです。</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Font typeface="+mj-lt"/>
              <a:buNone/>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GDP</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や健康寿命等の客観的に測れる客観的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と、自分自身の充実度や幸せ、満足度等の主観的に測る主観的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の２種類が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あり</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ます。</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Font typeface="+mj-lt"/>
              <a:buNone/>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我々</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推進</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PJ</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はこの主観的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の向上に重点を置いて取り組んでいます。</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Font typeface="+mj-lt"/>
              <a:buNone/>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主観的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に取り組む背景としては、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GDP</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等の客観的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が向上しても、主観的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は向上していない日本の現状等があるためです。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6</a:t>
            </a:fld>
            <a:endParaRPr kumimoji="1" lang="ja-JP" altLang="en-US"/>
          </a:p>
        </p:txBody>
      </p:sp>
    </p:spTree>
    <p:extLst>
      <p:ext uri="{BB962C8B-B14F-4D97-AF65-F5344CB8AC3E}">
        <p14:creationId xmlns:p14="http://schemas.microsoft.com/office/powerpoint/2010/main" val="162940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では、どうやって</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を向上させていくのか。こちらのグラフにある通り、我々は一日の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1/3</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は仕事をしており、この仕事での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を向上させることで人生そのものの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を向上させられると言われています。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7</a:t>
            </a:fld>
            <a:endParaRPr kumimoji="1" lang="ja-JP" altLang="en-US"/>
          </a:p>
        </p:txBody>
      </p:sp>
    </p:spTree>
    <p:extLst>
      <p:ext uri="{BB962C8B-B14F-4D97-AF65-F5344CB8AC3E}">
        <p14:creationId xmlns:p14="http://schemas.microsoft.com/office/powerpoint/2010/main" val="105724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では具体的にどうやって</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仕事での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を向上</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させるのかを説明します。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こちらは丸井グループ</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のストレスチェックの結果です。</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「働きがいや仕事への誇りを感じている社員の割合」を表して</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いるのですが、</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どちらも２割未満です。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8</a:t>
            </a:fld>
            <a:endParaRPr kumimoji="1" lang="ja-JP" altLang="en-US"/>
          </a:p>
        </p:txBody>
      </p:sp>
    </p:spTree>
    <p:extLst>
      <p:ext uri="{BB962C8B-B14F-4D97-AF65-F5344CB8AC3E}">
        <p14:creationId xmlns:p14="http://schemas.microsoft.com/office/powerpoint/2010/main" val="188520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この２割未満の働きがいがあると回答している社員のうち、８６％は会社のミッションや目的が自分の仕事を重要なものであると感じさせてくれていると回答して</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います。したがって、</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会社が掲げているミッションや目的を理解し、共感することで、働き甲斐に繋がり、仕事の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Well-being</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向上にもつな</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がって</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いきます。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CCCB5D-4445-448E-9FCB-D770DC3A7800}" type="slidenum">
              <a:rPr kumimoji="1" lang="ja-JP" altLang="en-US" smtClean="0"/>
              <a:t>9</a:t>
            </a:fld>
            <a:endParaRPr kumimoji="1" lang="ja-JP" altLang="en-US"/>
          </a:p>
        </p:txBody>
      </p:sp>
    </p:spTree>
    <p:extLst>
      <p:ext uri="{BB962C8B-B14F-4D97-AF65-F5344CB8AC3E}">
        <p14:creationId xmlns:p14="http://schemas.microsoft.com/office/powerpoint/2010/main" val="2540784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_ロゴ_日付">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4E854EA8-A12E-4E23-9BC3-D85F926CFCDB}"/>
              </a:ext>
            </a:extLst>
          </p:cNvPr>
          <p:cNvSpPr>
            <a:spLocks noGrp="1"/>
          </p:cNvSpPr>
          <p:nvPr>
            <p:ph type="body" sz="quarter" idx="10" hasCustomPrompt="1"/>
          </p:nvPr>
        </p:nvSpPr>
        <p:spPr>
          <a:xfrm>
            <a:off x="775170" y="5883636"/>
            <a:ext cx="2824553" cy="410633"/>
          </a:xfrm>
          <a:prstGeom prst="rect">
            <a:avLst/>
          </a:prstGeom>
        </p:spPr>
        <p:txBody>
          <a:bodyPr/>
          <a:lstStyle>
            <a:lvl1pPr marL="0" indent="0">
              <a:buNone/>
              <a:defRPr sz="1867">
                <a:latin typeface="Noto Sans CJK JP Bold" panose="020B0800000000000000" pitchFamily="34" charset="-128"/>
                <a:ea typeface="Noto Sans CJK JP Bold" panose="020B0800000000000000" pitchFamily="34" charset="-128"/>
              </a:defRPr>
            </a:lvl1pPr>
          </a:lstStyle>
          <a:p>
            <a:pPr lvl="0"/>
            <a:r>
              <a:rPr kumimoji="1" lang="en-US" altLang="ja-JP" dirty="0"/>
              <a:t>2020</a:t>
            </a:r>
            <a:r>
              <a:rPr kumimoji="1" lang="ja-JP" altLang="en-US" dirty="0"/>
              <a:t>年〇月〇日</a:t>
            </a:r>
          </a:p>
        </p:txBody>
      </p:sp>
      <p:pic>
        <p:nvPicPr>
          <p:cNvPr id="3" name="Picture 4" descr="OIOI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56" y="4856545"/>
            <a:ext cx="1453195" cy="76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プレースホルダー 1"/>
          <p:cNvSpPr>
            <a:spLocks noGrp="1"/>
          </p:cNvSpPr>
          <p:nvPr>
            <p:ph type="title"/>
          </p:nvPr>
        </p:nvSpPr>
        <p:spPr>
          <a:xfrm>
            <a:off x="719403" y="2564904"/>
            <a:ext cx="9840000" cy="768000"/>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4863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中表紙：ロゴ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10257089-BEE4-43DA-9DC9-CEEFDF38D325}"/>
              </a:ext>
            </a:extLst>
          </p:cNvPr>
          <p:cNvSpPr/>
          <p:nvPr/>
        </p:nvSpPr>
        <p:spPr>
          <a:xfrm>
            <a:off x="9840416" y="356659"/>
            <a:ext cx="2208245" cy="1056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8376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ロゴあり">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239350" y="1028734"/>
            <a:ext cx="3358612" cy="379656"/>
          </a:xfrm>
          <a:prstGeom prst="rect">
            <a:avLst/>
          </a:prstGeom>
        </p:spPr>
        <p:txBody>
          <a:bodyPr wrap="none">
            <a:spAutoFit/>
          </a:bodyPr>
          <a:lstStyle>
            <a:lvl1pPr marL="0" indent="0">
              <a:buNone/>
              <a:defRPr sz="1867">
                <a:solidFill>
                  <a:srgbClr val="333333"/>
                </a:solidFill>
              </a:defRPr>
            </a:lvl1pPr>
          </a:lstStyle>
          <a:p>
            <a:pPr lvl="0"/>
            <a:r>
              <a:rPr kumimoji="1" lang="ja-JP" altLang="en-US"/>
              <a:t>マスター テキストの書式設定</a:t>
            </a:r>
          </a:p>
        </p:txBody>
      </p:sp>
      <p:sp>
        <p:nvSpPr>
          <p:cNvPr id="8" name="タイトル 1"/>
          <p:cNvSpPr>
            <a:spLocks noGrp="1"/>
          </p:cNvSpPr>
          <p:nvPr>
            <p:ph type="title" hasCustomPrompt="1"/>
          </p:nvPr>
        </p:nvSpPr>
        <p:spPr>
          <a:xfrm>
            <a:off x="335360" y="246319"/>
            <a:ext cx="10972800" cy="522747"/>
          </a:xfrm>
        </p:spPr>
        <p:txBody>
          <a:bodyPr/>
          <a:lstStyle/>
          <a:p>
            <a:r>
              <a:rPr kumimoji="1" lang="ja-JP" altLang="en-US"/>
              <a:t> マスター タイトルの書式設定</a:t>
            </a:r>
          </a:p>
        </p:txBody>
      </p:sp>
      <p:pic>
        <p:nvPicPr>
          <p:cNvPr id="7" name="Picture 4" descr="OIOIロゴ">
            <a:extLst>
              <a:ext uri="{FF2B5EF4-FFF2-40B4-BE49-F238E27FC236}">
                <a16:creationId xmlns:a16="http://schemas.microsoft.com/office/drawing/2014/main" id="{E2C113F8-BCA9-45C0-B93B-D01597DD93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8891" y="294638"/>
            <a:ext cx="782255" cy="4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5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ロゴあり・キーメッセージな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6E1AF-C1B1-455F-8594-C1087EE248DF}"/>
              </a:ext>
            </a:extLst>
          </p:cNvPr>
          <p:cNvSpPr>
            <a:spLocks noGrp="1"/>
          </p:cNvSpPr>
          <p:nvPr>
            <p:ph type="title" hasCustomPrompt="1"/>
          </p:nvPr>
        </p:nvSpPr>
        <p:spPr/>
        <p:txBody>
          <a:bodyPr/>
          <a:lstStyle/>
          <a:p>
            <a:r>
              <a:rPr kumimoji="1" lang="ja-JP" altLang="en-US" dirty="0"/>
              <a:t> マスター タイトルの書式設定</a:t>
            </a:r>
          </a:p>
        </p:txBody>
      </p:sp>
      <p:pic>
        <p:nvPicPr>
          <p:cNvPr id="3" name="Picture 4" descr="OIOIロゴ">
            <a:extLst>
              <a:ext uri="{FF2B5EF4-FFF2-40B4-BE49-F238E27FC236}">
                <a16:creationId xmlns:a16="http://schemas.microsoft.com/office/drawing/2014/main" id="{1F09A918-9B0D-44D2-BB70-C9436DB8A4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8891" y="294638"/>
            <a:ext cx="782255" cy="4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ロゴな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ja-JP" altLang="en-US" dirty="0"/>
              <a:t> マスター タイトルの書式設定</a:t>
            </a:r>
          </a:p>
        </p:txBody>
      </p:sp>
      <p:sp>
        <p:nvSpPr>
          <p:cNvPr id="4" name="テキスト プレースホルダー 10"/>
          <p:cNvSpPr>
            <a:spLocks noGrp="1"/>
          </p:cNvSpPr>
          <p:nvPr>
            <p:ph type="body" sz="quarter" idx="14"/>
          </p:nvPr>
        </p:nvSpPr>
        <p:spPr>
          <a:xfrm>
            <a:off x="239350" y="1028734"/>
            <a:ext cx="3358612" cy="379656"/>
          </a:xfrm>
          <a:prstGeom prst="rect">
            <a:avLst/>
          </a:prstGeom>
        </p:spPr>
        <p:txBody>
          <a:bodyPr wrap="none">
            <a:spAutoFit/>
          </a:bodyPr>
          <a:lstStyle>
            <a:lvl1pPr marL="0" indent="0">
              <a:buNone/>
              <a:defRPr sz="1867">
                <a:solidFill>
                  <a:srgbClr val="333333"/>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290040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ロゴなし・キーメッセージな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14FBE3-3E37-418C-947D-800904BB3E5A}"/>
              </a:ext>
            </a:extLst>
          </p:cNvPr>
          <p:cNvSpPr>
            <a:spLocks noGrp="1"/>
          </p:cNvSpPr>
          <p:nvPr>
            <p:ph type="title" hasCustomPrompt="1"/>
          </p:nvPr>
        </p:nvSpPr>
        <p:spPr/>
        <p:txBody>
          <a:bodyPr/>
          <a:lstStyle/>
          <a:p>
            <a:r>
              <a:rPr kumimoji="1" lang="ja-JP" altLang="en-US" dirty="0"/>
              <a:t> マスター タイトルの書式設定</a:t>
            </a:r>
          </a:p>
        </p:txBody>
      </p:sp>
    </p:spTree>
    <p:extLst>
      <p:ext uri="{BB962C8B-B14F-4D97-AF65-F5344CB8AC3E}">
        <p14:creationId xmlns:p14="http://schemas.microsoft.com/office/powerpoint/2010/main" val="26222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ページ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821D4-C3D9-4BEA-AD12-402F8433C57A}"/>
              </a:ext>
            </a:extLst>
          </p:cNvPr>
          <p:cNvSpPr>
            <a:spLocks noGrp="1"/>
          </p:cNvSpPr>
          <p:nvPr>
            <p:ph type="title" hasCustomPrompt="1"/>
          </p:nvPr>
        </p:nvSpPr>
        <p:spPr/>
        <p:txBody>
          <a:bodyPr/>
          <a:lstStyle>
            <a:lvl1pPr>
              <a:defRPr/>
            </a:lvl1pPr>
          </a:lstStyle>
          <a:p>
            <a:r>
              <a:rPr kumimoji="1" lang="ja-JP" altLang="en-US" dirty="0"/>
              <a:t> マスター タイトルの書式設定</a:t>
            </a:r>
          </a:p>
        </p:txBody>
      </p:sp>
    </p:spTree>
    <p:extLst>
      <p:ext uri="{BB962C8B-B14F-4D97-AF65-F5344CB8AC3E}">
        <p14:creationId xmlns:p14="http://schemas.microsoft.com/office/powerpoint/2010/main" val="157215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34307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1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ロゴあり・キーメッセージな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6E1AF-C1B1-455F-8594-C1087EE248DF}"/>
              </a:ext>
            </a:extLst>
          </p:cNvPr>
          <p:cNvSpPr>
            <a:spLocks noGrp="1"/>
          </p:cNvSpPr>
          <p:nvPr>
            <p:ph type="title" hasCustomPrompt="1"/>
          </p:nvPr>
        </p:nvSpPr>
        <p:spPr/>
        <p:txBody>
          <a:bodyPr/>
          <a:lstStyle/>
          <a:p>
            <a:r>
              <a:rPr kumimoji="1" lang="ja-JP" altLang="en-US"/>
              <a:t> マスター タイトルの書式設定</a:t>
            </a:r>
          </a:p>
        </p:txBody>
      </p:sp>
      <p:pic>
        <p:nvPicPr>
          <p:cNvPr id="3" name="Picture 4" descr="OIOIロゴ">
            <a:extLst>
              <a:ext uri="{FF2B5EF4-FFF2-40B4-BE49-F238E27FC236}">
                <a16:creationId xmlns:a16="http://schemas.microsoft.com/office/drawing/2014/main" id="{1F09A918-9B0D-44D2-BB70-C9436DB8A4F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18891" y="294638"/>
            <a:ext cx="782255" cy="4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中表紙：ロゴあり">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48674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表紙_日付">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6">
            <a:extLst>
              <a:ext uri="{FF2B5EF4-FFF2-40B4-BE49-F238E27FC236}">
                <a16:creationId xmlns:a16="http://schemas.microsoft.com/office/drawing/2014/main" id="{505E5004-FEC2-4C60-A69D-8D6450B7E06A}"/>
              </a:ext>
            </a:extLst>
          </p:cNvPr>
          <p:cNvSpPr>
            <a:spLocks noGrp="1"/>
          </p:cNvSpPr>
          <p:nvPr>
            <p:ph type="body" sz="quarter" idx="10" hasCustomPrompt="1"/>
          </p:nvPr>
        </p:nvSpPr>
        <p:spPr>
          <a:xfrm>
            <a:off x="775170" y="5883636"/>
            <a:ext cx="2824553" cy="410633"/>
          </a:xfrm>
          <a:prstGeom prst="rect">
            <a:avLst/>
          </a:prstGeom>
        </p:spPr>
        <p:txBody>
          <a:bodyPr/>
          <a:lstStyle>
            <a:lvl1pPr marL="0" indent="0">
              <a:buNone/>
              <a:defRPr sz="1867">
                <a:latin typeface="Noto Sans CJK JP Bold" panose="020B0800000000000000" pitchFamily="34" charset="-128"/>
                <a:ea typeface="Noto Sans CJK JP Bold" panose="020B0800000000000000" pitchFamily="34" charset="-128"/>
              </a:defRPr>
            </a:lvl1pPr>
          </a:lstStyle>
          <a:p>
            <a:pPr lvl="0"/>
            <a:r>
              <a:rPr kumimoji="1" lang="en-US" altLang="ja-JP" dirty="0"/>
              <a:t>2020</a:t>
            </a:r>
            <a:r>
              <a:rPr kumimoji="1" lang="ja-JP" altLang="en-US" dirty="0"/>
              <a:t>年〇月〇日</a:t>
            </a:r>
          </a:p>
        </p:txBody>
      </p:sp>
    </p:spTree>
    <p:extLst>
      <p:ext uri="{BB962C8B-B14F-4D97-AF65-F5344CB8AC3E}">
        <p14:creationId xmlns:p14="http://schemas.microsoft.com/office/powerpoint/2010/main" val="260926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3" name="Picture 4" descr="OIOIロゴ"/>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961" y="5262943"/>
            <a:ext cx="1296000" cy="68492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プレースホルダー 1"/>
          <p:cNvSpPr>
            <a:spLocks noGrp="1"/>
          </p:cNvSpPr>
          <p:nvPr>
            <p:ph type="title"/>
          </p:nvPr>
        </p:nvSpPr>
        <p:spPr>
          <a:xfrm>
            <a:off x="1121041" y="2564904"/>
            <a:ext cx="9840000" cy="76800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405607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25930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ロゴあり">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239351" y="1028735"/>
            <a:ext cx="184731" cy="420564"/>
          </a:xfrm>
          <a:prstGeom prst="rect">
            <a:avLst/>
          </a:prstGeom>
        </p:spPr>
        <p:txBody>
          <a:bodyPr wrap="none">
            <a:spAutoFit/>
          </a:bodyPr>
          <a:lstStyle>
            <a:lvl1pPr marL="0" indent="0">
              <a:buNone/>
              <a:defRPr sz="2133">
                <a:solidFill>
                  <a:srgbClr val="333333"/>
                </a:solidFill>
              </a:defRPr>
            </a:lvl1pPr>
          </a:lstStyle>
          <a:p>
            <a:pPr lvl="0"/>
            <a:endParaRPr kumimoji="1" lang="en-US" altLang="ja-JP"/>
          </a:p>
        </p:txBody>
      </p:sp>
      <p:sp>
        <p:nvSpPr>
          <p:cNvPr id="8" name="タイトル 1"/>
          <p:cNvSpPr>
            <a:spLocks noGrp="1"/>
          </p:cNvSpPr>
          <p:nvPr>
            <p:ph type="title" hasCustomPrompt="1"/>
          </p:nvPr>
        </p:nvSpPr>
        <p:spPr>
          <a:xfrm>
            <a:off x="335360" y="246320"/>
            <a:ext cx="10972800" cy="522747"/>
          </a:xfrm>
        </p:spPr>
        <p:txBody>
          <a:bodyPr/>
          <a:lstStyle/>
          <a:p>
            <a:r>
              <a:rPr kumimoji="1" lang="ja-JP" altLang="en-US"/>
              <a:t> マスター タイトルの書式設定</a:t>
            </a:r>
          </a:p>
        </p:txBody>
      </p:sp>
      <p:pic>
        <p:nvPicPr>
          <p:cNvPr id="7" name="Picture 4" descr="OIOIロゴ">
            <a:extLst>
              <a:ext uri="{FF2B5EF4-FFF2-40B4-BE49-F238E27FC236}">
                <a16:creationId xmlns:a16="http://schemas.microsoft.com/office/drawing/2014/main" id="{E2C113F8-BCA9-45C0-B93B-D01597DD93A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18893" y="294639"/>
            <a:ext cx="782255" cy="4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0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ロゴあり">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239350" y="1028734"/>
            <a:ext cx="184731" cy="420564"/>
          </a:xfrm>
          <a:prstGeom prst="rect">
            <a:avLst/>
          </a:prstGeom>
        </p:spPr>
        <p:txBody>
          <a:bodyPr wrap="none">
            <a:spAutoFit/>
          </a:bodyPr>
          <a:lstStyle>
            <a:lvl1pPr marL="0" indent="0">
              <a:buNone/>
              <a:defRPr sz="2133">
                <a:solidFill>
                  <a:srgbClr val="333333"/>
                </a:solidFill>
              </a:defRPr>
            </a:lvl1pPr>
          </a:lstStyle>
          <a:p>
            <a:pPr lvl="0"/>
            <a:endParaRPr kumimoji="1" lang="en-US" altLang="ja-JP"/>
          </a:p>
        </p:txBody>
      </p:sp>
      <p:sp>
        <p:nvSpPr>
          <p:cNvPr id="8" name="タイトル 1"/>
          <p:cNvSpPr>
            <a:spLocks noGrp="1"/>
          </p:cNvSpPr>
          <p:nvPr>
            <p:ph type="title" hasCustomPrompt="1"/>
          </p:nvPr>
        </p:nvSpPr>
        <p:spPr>
          <a:xfrm>
            <a:off x="335360" y="246319"/>
            <a:ext cx="10972800" cy="522747"/>
          </a:xfrm>
        </p:spPr>
        <p:txBody>
          <a:bodyPr/>
          <a:lstStyle/>
          <a:p>
            <a:r>
              <a:rPr kumimoji="1" lang="ja-JP" altLang="en-US"/>
              <a:t> マスター タイトルの書式設定</a:t>
            </a:r>
          </a:p>
        </p:txBody>
      </p:sp>
      <p:pic>
        <p:nvPicPr>
          <p:cNvPr id="7" name="Picture 4" descr="OIOIロゴ">
            <a:extLst>
              <a:ext uri="{FF2B5EF4-FFF2-40B4-BE49-F238E27FC236}">
                <a16:creationId xmlns:a16="http://schemas.microsoft.com/office/drawing/2014/main" id="{E2C113F8-BCA9-45C0-B93B-D01597DD93A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18891" y="294638"/>
            <a:ext cx="782255" cy="4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ロゴな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ja-JP" altLang="en-US"/>
              <a:t> マスター タイトルの書式設定</a:t>
            </a:r>
          </a:p>
        </p:txBody>
      </p:sp>
      <p:sp>
        <p:nvSpPr>
          <p:cNvPr id="4" name="テキスト プレースホルダー 10"/>
          <p:cNvSpPr>
            <a:spLocks noGrp="1"/>
          </p:cNvSpPr>
          <p:nvPr>
            <p:ph type="body" sz="quarter" idx="14"/>
          </p:nvPr>
        </p:nvSpPr>
        <p:spPr>
          <a:xfrm>
            <a:off x="239350" y="1028734"/>
            <a:ext cx="184731" cy="420564"/>
          </a:xfrm>
          <a:prstGeom prst="rect">
            <a:avLst/>
          </a:prstGeom>
        </p:spPr>
        <p:txBody>
          <a:bodyPr wrap="none">
            <a:spAutoFit/>
          </a:bodyPr>
          <a:lstStyle>
            <a:lvl1pPr marL="0" indent="0">
              <a:buNone/>
              <a:defRPr sz="2133">
                <a:solidFill>
                  <a:srgbClr val="333333"/>
                </a:solidFill>
              </a:defRPr>
            </a:lvl1pPr>
          </a:lstStyle>
          <a:p>
            <a:pPr lvl="0"/>
            <a:endParaRPr kumimoji="1" lang="ja-JP" altLang="en-US"/>
          </a:p>
        </p:txBody>
      </p:sp>
    </p:spTree>
    <p:extLst>
      <p:ext uri="{BB962C8B-B14F-4D97-AF65-F5344CB8AC3E}">
        <p14:creationId xmlns:p14="http://schemas.microsoft.com/office/powerpoint/2010/main" val="351374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中表紙B">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333333"/>
                </a:solidFill>
              </a:defRPr>
            </a:lvl1pPr>
          </a:lstStyle>
          <a:p>
            <a:r>
              <a:rPr kumimoji="1" lang="ja-JP" altLang="en-US"/>
              <a:t>マスター タイトルの書式設定</a:t>
            </a:r>
          </a:p>
        </p:txBody>
      </p:sp>
    </p:spTree>
    <p:extLst>
      <p:ext uri="{BB962C8B-B14F-4D97-AF65-F5344CB8AC3E}">
        <p14:creationId xmlns:p14="http://schemas.microsoft.com/office/powerpoint/2010/main" val="199922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3" name="Picture 4" descr="OIOIロゴ"/>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961" y="5262943"/>
            <a:ext cx="1296000" cy="68492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プレースホルダー 1"/>
          <p:cNvSpPr>
            <a:spLocks noGrp="1"/>
          </p:cNvSpPr>
          <p:nvPr>
            <p:ph type="title"/>
          </p:nvPr>
        </p:nvSpPr>
        <p:spPr>
          <a:xfrm>
            <a:off x="1121041" y="2564904"/>
            <a:ext cx="9840000" cy="76800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5180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表紙_パターン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821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ロゴあり">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239350" y="1028734"/>
            <a:ext cx="3514104" cy="420564"/>
          </a:xfrm>
          <a:prstGeom prst="rect">
            <a:avLst/>
          </a:prstGeom>
        </p:spPr>
        <p:txBody>
          <a:bodyPr wrap="none">
            <a:spAutoFit/>
          </a:bodyPr>
          <a:lstStyle>
            <a:lvl1pPr marL="0" indent="0">
              <a:buNone/>
              <a:defRPr sz="2133">
                <a:solidFill>
                  <a:srgbClr val="333333"/>
                </a:solidFill>
              </a:defRPr>
            </a:lvl1pPr>
          </a:lstStyle>
          <a:p>
            <a:pPr lvl="0"/>
            <a:r>
              <a:rPr kumimoji="1" lang="ja-JP" altLang="en-US"/>
              <a:t>マスター テキストの書式設定</a:t>
            </a:r>
          </a:p>
        </p:txBody>
      </p:sp>
      <p:sp>
        <p:nvSpPr>
          <p:cNvPr id="8" name="タイトル 1"/>
          <p:cNvSpPr>
            <a:spLocks noGrp="1"/>
          </p:cNvSpPr>
          <p:nvPr>
            <p:ph type="title" hasCustomPrompt="1"/>
          </p:nvPr>
        </p:nvSpPr>
        <p:spPr>
          <a:xfrm>
            <a:off x="335360" y="246319"/>
            <a:ext cx="10972800" cy="522747"/>
          </a:xfrm>
        </p:spPr>
        <p:txBody>
          <a:bodyPr/>
          <a:lstStyle/>
          <a:p>
            <a:r>
              <a:rPr kumimoji="1" lang="ja-JP" altLang="en-US"/>
              <a:t> マスター タイトルの書式設定</a:t>
            </a:r>
          </a:p>
        </p:txBody>
      </p:sp>
      <p:pic>
        <p:nvPicPr>
          <p:cNvPr id="7" name="Picture 4" descr="OIOIロゴ">
            <a:extLst>
              <a:ext uri="{FF2B5EF4-FFF2-40B4-BE49-F238E27FC236}">
                <a16:creationId xmlns:a16="http://schemas.microsoft.com/office/drawing/2014/main" id="{E2C113F8-BCA9-45C0-B93B-D01597DD93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8891" y="294638"/>
            <a:ext cx="782255" cy="4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8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ロゴな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ja-JP" altLang="en-US"/>
              <a:t> マスター タイトルの書式設定</a:t>
            </a:r>
          </a:p>
        </p:txBody>
      </p:sp>
      <p:sp>
        <p:nvSpPr>
          <p:cNvPr id="4" name="テキスト プレースホルダー 10"/>
          <p:cNvSpPr>
            <a:spLocks noGrp="1"/>
          </p:cNvSpPr>
          <p:nvPr>
            <p:ph type="body" sz="quarter" idx="14"/>
          </p:nvPr>
        </p:nvSpPr>
        <p:spPr>
          <a:xfrm>
            <a:off x="239350" y="1028734"/>
            <a:ext cx="3514104" cy="420564"/>
          </a:xfrm>
          <a:prstGeom prst="rect">
            <a:avLst/>
          </a:prstGeom>
        </p:spPr>
        <p:txBody>
          <a:bodyPr wrap="none">
            <a:spAutoFit/>
          </a:bodyPr>
          <a:lstStyle>
            <a:lvl1pPr marL="0" indent="0">
              <a:buNone/>
              <a:defRPr sz="2133">
                <a:solidFill>
                  <a:srgbClr val="333333"/>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41663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表紙_ロゴ_日付">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4E854EA8-A12E-4E23-9BC3-D85F926CFCDB}"/>
              </a:ext>
            </a:extLst>
          </p:cNvPr>
          <p:cNvSpPr>
            <a:spLocks noGrp="1"/>
          </p:cNvSpPr>
          <p:nvPr>
            <p:ph type="body" sz="quarter" idx="10" hasCustomPrompt="1"/>
          </p:nvPr>
        </p:nvSpPr>
        <p:spPr>
          <a:xfrm>
            <a:off x="775170" y="5883636"/>
            <a:ext cx="2824553" cy="410633"/>
          </a:xfrm>
          <a:prstGeom prst="rect">
            <a:avLst/>
          </a:prstGeom>
        </p:spPr>
        <p:txBody>
          <a:bodyPr/>
          <a:lstStyle>
            <a:lvl1pPr marL="0" indent="0">
              <a:buNone/>
              <a:defRPr sz="1867">
                <a:latin typeface="Noto Sans CJK JP Bold" panose="020B0800000000000000" pitchFamily="34" charset="-128"/>
                <a:ea typeface="Noto Sans CJK JP Bold" panose="020B0800000000000000" pitchFamily="34" charset="-128"/>
              </a:defRPr>
            </a:lvl1pPr>
          </a:lstStyle>
          <a:p>
            <a:pPr lvl="0"/>
            <a:r>
              <a:rPr kumimoji="1" lang="en-US" altLang="ja-JP" dirty="0"/>
              <a:t>2020</a:t>
            </a:r>
            <a:r>
              <a:rPr kumimoji="1" lang="ja-JP" altLang="en-US" dirty="0"/>
              <a:t>年〇月〇日</a:t>
            </a:r>
          </a:p>
        </p:txBody>
      </p:sp>
      <p:pic>
        <p:nvPicPr>
          <p:cNvPr id="3" name="Picture 4" descr="OIOI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56" y="4856545"/>
            <a:ext cx="1453195" cy="768000"/>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プレースホルダー 1">
            <a:extLst>
              <a:ext uri="{FF2B5EF4-FFF2-40B4-BE49-F238E27FC236}">
                <a16:creationId xmlns:a16="http://schemas.microsoft.com/office/drawing/2014/main" id="{BC4DF6FD-16F6-41FC-91A5-286C862378B5}"/>
              </a:ext>
            </a:extLst>
          </p:cNvPr>
          <p:cNvSpPr>
            <a:spLocks noGrp="1"/>
          </p:cNvSpPr>
          <p:nvPr>
            <p:ph type="title"/>
          </p:nvPr>
        </p:nvSpPr>
        <p:spPr>
          <a:xfrm>
            <a:off x="719403" y="2564904"/>
            <a:ext cx="9840000" cy="768000"/>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7218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表紙_日付">
    <p:spTree>
      <p:nvGrpSpPr>
        <p:cNvPr id="1" name=""/>
        <p:cNvGrpSpPr/>
        <p:nvPr/>
      </p:nvGrpSpPr>
      <p:grpSpPr>
        <a:xfrm>
          <a:off x="0" y="0"/>
          <a:ext cx="0" cy="0"/>
          <a:chOff x="0" y="0"/>
          <a:chExt cx="0" cy="0"/>
        </a:xfrm>
      </p:grpSpPr>
      <p:sp>
        <p:nvSpPr>
          <p:cNvPr id="3" name="テキスト プレースホルダー 6">
            <a:extLst>
              <a:ext uri="{FF2B5EF4-FFF2-40B4-BE49-F238E27FC236}">
                <a16:creationId xmlns:a16="http://schemas.microsoft.com/office/drawing/2014/main" id="{505E5004-FEC2-4C60-A69D-8D6450B7E06A}"/>
              </a:ext>
            </a:extLst>
          </p:cNvPr>
          <p:cNvSpPr>
            <a:spLocks noGrp="1"/>
          </p:cNvSpPr>
          <p:nvPr>
            <p:ph type="body" sz="quarter" idx="10" hasCustomPrompt="1"/>
          </p:nvPr>
        </p:nvSpPr>
        <p:spPr>
          <a:xfrm>
            <a:off x="775170" y="5883636"/>
            <a:ext cx="2824553" cy="410633"/>
          </a:xfrm>
          <a:prstGeom prst="rect">
            <a:avLst/>
          </a:prstGeom>
        </p:spPr>
        <p:txBody>
          <a:bodyPr/>
          <a:lstStyle>
            <a:lvl1pPr marL="0" indent="0">
              <a:buNone/>
              <a:defRPr sz="1867">
                <a:latin typeface="Noto Sans CJK JP Bold" panose="020B0800000000000000" pitchFamily="34" charset="-128"/>
                <a:ea typeface="Noto Sans CJK JP Bold" panose="020B0800000000000000" pitchFamily="34" charset="-128"/>
              </a:defRPr>
            </a:lvl1pPr>
          </a:lstStyle>
          <a:p>
            <a:pPr lvl="0"/>
            <a:r>
              <a:rPr kumimoji="1" lang="en-US" altLang="ja-JP" dirty="0"/>
              <a:t>2020</a:t>
            </a:r>
            <a:r>
              <a:rPr kumimoji="1" lang="ja-JP" altLang="en-US" dirty="0"/>
              <a:t>年〇月〇日</a:t>
            </a:r>
          </a:p>
        </p:txBody>
      </p:sp>
      <p:sp>
        <p:nvSpPr>
          <p:cNvPr id="4" name="タイトル プレースホルダー 1">
            <a:extLst>
              <a:ext uri="{FF2B5EF4-FFF2-40B4-BE49-F238E27FC236}">
                <a16:creationId xmlns:a16="http://schemas.microsoft.com/office/drawing/2014/main" id="{779ECD08-493F-4873-9BCC-2DDD1BA78DED}"/>
              </a:ext>
            </a:extLst>
          </p:cNvPr>
          <p:cNvSpPr>
            <a:spLocks noGrp="1"/>
          </p:cNvSpPr>
          <p:nvPr>
            <p:ph type="title"/>
          </p:nvPr>
        </p:nvSpPr>
        <p:spPr>
          <a:xfrm>
            <a:off x="719403" y="2564904"/>
            <a:ext cx="9840000" cy="768000"/>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5647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表紙_パターンのみ">
    <p:spTree>
      <p:nvGrpSpPr>
        <p:cNvPr id="1" name=""/>
        <p:cNvGrpSpPr/>
        <p:nvPr/>
      </p:nvGrpSpPr>
      <p:grpSpPr>
        <a:xfrm>
          <a:off x="0" y="0"/>
          <a:ext cx="0" cy="0"/>
          <a:chOff x="0" y="0"/>
          <a:chExt cx="0" cy="0"/>
        </a:xfrm>
      </p:grpSpPr>
      <p:sp>
        <p:nvSpPr>
          <p:cNvPr id="3" name="タイトル プレースホルダー 1">
            <a:extLst>
              <a:ext uri="{FF2B5EF4-FFF2-40B4-BE49-F238E27FC236}">
                <a16:creationId xmlns:a16="http://schemas.microsoft.com/office/drawing/2014/main" id="{FF414FD7-9109-4338-AEFC-026CDE90669B}"/>
              </a:ext>
            </a:extLst>
          </p:cNvPr>
          <p:cNvSpPr>
            <a:spLocks noGrp="1"/>
          </p:cNvSpPr>
          <p:nvPr>
            <p:ph type="title"/>
          </p:nvPr>
        </p:nvSpPr>
        <p:spPr>
          <a:xfrm>
            <a:off x="719403" y="2564904"/>
            <a:ext cx="9840000" cy="768000"/>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5385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中表紙：ロゴあり">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5559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9.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図 5" descr="スポーツゲーム が含まれている画像&#10;&#10;自動的に生成された説明">
            <a:extLst>
              <a:ext uri="{FF2B5EF4-FFF2-40B4-BE49-F238E27FC236}">
                <a16:creationId xmlns:a16="http://schemas.microsoft.com/office/drawing/2014/main" id="{0F64AB5C-333C-41CE-9D75-411FC99E74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
        <p:nvSpPr>
          <p:cNvPr id="7" name="正方形/長方形 6">
            <a:extLst>
              <a:ext uri="{FF2B5EF4-FFF2-40B4-BE49-F238E27FC236}">
                <a16:creationId xmlns:a16="http://schemas.microsoft.com/office/drawing/2014/main" id="{A03FB319-53E2-4273-B06B-99121C71EEBF}"/>
              </a:ext>
            </a:extLst>
          </p:cNvPr>
          <p:cNvSpPr/>
          <p:nvPr/>
        </p:nvSpPr>
        <p:spPr>
          <a:xfrm rot="2859061">
            <a:off x="9217574" y="5847650"/>
            <a:ext cx="281845" cy="81261"/>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正方形/長方形 7">
            <a:extLst>
              <a:ext uri="{FF2B5EF4-FFF2-40B4-BE49-F238E27FC236}">
                <a16:creationId xmlns:a16="http://schemas.microsoft.com/office/drawing/2014/main" id="{7F809FC6-CBA9-4CCE-B8E3-1E8CC1F8DEC0}"/>
              </a:ext>
            </a:extLst>
          </p:cNvPr>
          <p:cNvSpPr/>
          <p:nvPr/>
        </p:nvSpPr>
        <p:spPr>
          <a:xfrm rot="2859061">
            <a:off x="9264276" y="5881227"/>
            <a:ext cx="281845" cy="81261"/>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正方形/長方形 8">
            <a:extLst>
              <a:ext uri="{FF2B5EF4-FFF2-40B4-BE49-F238E27FC236}">
                <a16:creationId xmlns:a16="http://schemas.microsoft.com/office/drawing/2014/main" id="{0AAA7D80-D287-4750-B4B8-EFFA2FAF67CD}"/>
              </a:ext>
            </a:extLst>
          </p:cNvPr>
          <p:cNvSpPr/>
          <p:nvPr/>
        </p:nvSpPr>
        <p:spPr>
          <a:xfrm rot="2859061">
            <a:off x="10111834" y="6703398"/>
            <a:ext cx="207999" cy="81261"/>
          </a:xfrm>
          <a:prstGeom prst="rect">
            <a:avLst/>
          </a:prstGeom>
          <a:solidFill>
            <a:srgbClr val="223A94"/>
          </a:solidFill>
          <a:ln>
            <a:solidFill>
              <a:srgbClr val="223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 name="タイトル プレースホルダー 1"/>
          <p:cNvSpPr>
            <a:spLocks noGrp="1"/>
          </p:cNvSpPr>
          <p:nvPr>
            <p:ph type="title"/>
          </p:nvPr>
        </p:nvSpPr>
        <p:spPr>
          <a:xfrm>
            <a:off x="719403" y="2564904"/>
            <a:ext cx="9840000" cy="768000"/>
          </a:xfrm>
          <a:prstGeom prst="rect">
            <a:avLst/>
          </a:prstGeom>
        </p:spPr>
        <p:txBody>
          <a:bodyPr vert="horz" lIns="91440" tIns="45720" rIns="91440" bIns="45720" rtlCol="0" anchor="ctr">
            <a:normAutofit/>
          </a:bodyPr>
          <a:lstStyle/>
          <a:p>
            <a:r>
              <a:rPr kumimoji="1" lang="ja-JP" altLang="en-US" dirty="0"/>
              <a:t>マスター タイトルの書式設定</a:t>
            </a:r>
          </a:p>
        </p:txBody>
      </p:sp>
      <p:pic>
        <p:nvPicPr>
          <p:cNvPr id="5" name="Picture 3" descr="日本語ロゴ">
            <a:extLst>
              <a:ext uri="{FF2B5EF4-FFF2-40B4-BE49-F238E27FC236}">
                <a16:creationId xmlns:a16="http://schemas.microsoft.com/office/drawing/2014/main" id="{E3E18056-864F-4BE9-ABE8-7A31B2D32D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657" y="1771445"/>
            <a:ext cx="4677849" cy="45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73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kumimoji="1" sz="3733" kern="1200">
          <a:solidFill>
            <a:srgbClr val="333333"/>
          </a:solidFill>
          <a:latin typeface="Noto Sans CJK JP Bold" pitchFamily="34" charset="-128"/>
          <a:ea typeface="Noto Sans CJK JP Bold" pitchFamily="34" charset="-128"/>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図 5" descr="スポーツゲーム が含まれている画像&#10;&#10;自動的に生成された説明">
            <a:extLst>
              <a:ext uri="{FF2B5EF4-FFF2-40B4-BE49-F238E27FC236}">
                <a16:creationId xmlns:a16="http://schemas.microsoft.com/office/drawing/2014/main" id="{9D81049A-AFF3-49E5-B363-BCC56C0B4E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
        <p:nvSpPr>
          <p:cNvPr id="7" name="正方形/長方形 6">
            <a:extLst>
              <a:ext uri="{FF2B5EF4-FFF2-40B4-BE49-F238E27FC236}">
                <a16:creationId xmlns:a16="http://schemas.microsoft.com/office/drawing/2014/main" id="{8CCE0A2E-5D0A-43AE-AAEE-6B84CD7B40DC}"/>
              </a:ext>
            </a:extLst>
          </p:cNvPr>
          <p:cNvSpPr/>
          <p:nvPr/>
        </p:nvSpPr>
        <p:spPr>
          <a:xfrm rot="2859061">
            <a:off x="9217574" y="5847650"/>
            <a:ext cx="281845" cy="81261"/>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正方形/長方形 7">
            <a:extLst>
              <a:ext uri="{FF2B5EF4-FFF2-40B4-BE49-F238E27FC236}">
                <a16:creationId xmlns:a16="http://schemas.microsoft.com/office/drawing/2014/main" id="{915B589E-9211-42AB-A00D-840F1C8C50C9}"/>
              </a:ext>
            </a:extLst>
          </p:cNvPr>
          <p:cNvSpPr/>
          <p:nvPr/>
        </p:nvSpPr>
        <p:spPr>
          <a:xfrm rot="2859061">
            <a:off x="9264276" y="5881227"/>
            <a:ext cx="281845" cy="81261"/>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正方形/長方形 8">
            <a:extLst>
              <a:ext uri="{FF2B5EF4-FFF2-40B4-BE49-F238E27FC236}">
                <a16:creationId xmlns:a16="http://schemas.microsoft.com/office/drawing/2014/main" id="{33FB42F8-8D4C-4F93-ACF8-7DCF31E6FBF3}"/>
              </a:ext>
            </a:extLst>
          </p:cNvPr>
          <p:cNvSpPr/>
          <p:nvPr/>
        </p:nvSpPr>
        <p:spPr>
          <a:xfrm rot="2859061">
            <a:off x="10111834" y="6703398"/>
            <a:ext cx="207999" cy="81261"/>
          </a:xfrm>
          <a:prstGeom prst="rect">
            <a:avLst/>
          </a:prstGeom>
          <a:solidFill>
            <a:srgbClr val="223A94"/>
          </a:solidFill>
          <a:ln>
            <a:solidFill>
              <a:srgbClr val="223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 name="タイトル プレースホルダー 1">
            <a:extLst>
              <a:ext uri="{FF2B5EF4-FFF2-40B4-BE49-F238E27FC236}">
                <a16:creationId xmlns:a16="http://schemas.microsoft.com/office/drawing/2014/main" id="{6CE11539-BFAA-4BEA-AD94-81A385E26A8F}"/>
              </a:ext>
            </a:extLst>
          </p:cNvPr>
          <p:cNvSpPr>
            <a:spLocks noGrp="1"/>
          </p:cNvSpPr>
          <p:nvPr>
            <p:ph type="title"/>
          </p:nvPr>
        </p:nvSpPr>
        <p:spPr>
          <a:xfrm>
            <a:off x="719403" y="2564904"/>
            <a:ext cx="9840000" cy="768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13654435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9170" rtl="0" eaLnBrk="1" latinLnBrk="0" hangingPunct="1">
        <a:spcBef>
          <a:spcPct val="0"/>
        </a:spcBef>
        <a:buNone/>
        <a:defRPr kumimoji="1" sz="3733" kern="1200">
          <a:solidFill>
            <a:srgbClr val="333333"/>
          </a:solidFill>
          <a:latin typeface="Noto Sans CJK JP Bold" pitchFamily="34" charset="-128"/>
          <a:ea typeface="Noto Sans CJK JP Bold" pitchFamily="34" charset="-128"/>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3069000"/>
            <a:ext cx="10972800" cy="720000"/>
          </a:xfrm>
          <a:prstGeom prst="rect">
            <a:avLst/>
          </a:prstGeom>
        </p:spPr>
        <p:txBody>
          <a:bodyPr vert="horz" lIns="91440" tIns="45720" rIns="91440" bIns="45720" rtlCol="0" anchor="ctr">
            <a:normAutofit/>
          </a:bodyPr>
          <a:lstStyle/>
          <a:p>
            <a:r>
              <a:rPr kumimoji="1" lang="ja-JP" altLang="en-US" dirty="0"/>
              <a:t>マスター タイトルの書式設定</a:t>
            </a:r>
          </a:p>
        </p:txBody>
      </p:sp>
      <p:pic>
        <p:nvPicPr>
          <p:cNvPr id="13" name="Picture 2" descr="C:\Users\keisuke-ezure\Desktop\新レギュレーション-02.png">
            <a:extLst>
              <a:ext uri="{FF2B5EF4-FFF2-40B4-BE49-F238E27FC236}">
                <a16:creationId xmlns:a16="http://schemas.microsoft.com/office/drawing/2014/main" id="{D5433362-0B10-4C87-BE94-9D7C8F019A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6235" cy="686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9236"/>
      </p:ext>
    </p:extLst>
  </p:cSld>
  <p:clrMap bg1="lt1" tx1="dk1" bg2="lt2" tx2="dk2" accent1="accent1" accent2="accent2" accent3="accent3" accent4="accent4" accent5="accent5" accent6="accent6" hlink="hlink" folHlink="folHlink"/>
  <p:sldLayoutIdLst>
    <p:sldLayoutId id="2147483672" r:id="rId1"/>
    <p:sldLayoutId id="214748367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1219170" rtl="0" eaLnBrk="1" latinLnBrk="0" hangingPunct="1">
        <a:spcBef>
          <a:spcPct val="0"/>
        </a:spcBef>
        <a:buNone/>
        <a:defRPr kumimoji="1" sz="3733" kern="1200">
          <a:solidFill>
            <a:srgbClr val="333333"/>
          </a:solidFill>
          <a:latin typeface="Noto Sans CJK JP Bold" pitchFamily="34" charset="-128"/>
          <a:ea typeface="Noto Sans CJK JP Bold" pitchFamily="34" charset="-128"/>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gray">
          <a:xfrm>
            <a:off x="239186" y="822164"/>
            <a:ext cx="11713633" cy="48000"/>
          </a:xfrm>
          <a:prstGeom prst="rect">
            <a:avLst/>
          </a:prstGeom>
          <a:solidFill>
            <a:srgbClr val="D0D0D1"/>
          </a:solidFill>
          <a:ln>
            <a:noFill/>
          </a:ln>
        </p:spPr>
        <p:txBody>
          <a:bodyPr wrap="none" anchor="ctr"/>
          <a:lstStyle>
            <a:lvl1pPr eaLnBrk="0" hangingPunct="0">
              <a:defRPr kumimoji="1" sz="1900">
                <a:solidFill>
                  <a:schemeClr val="tx1"/>
                </a:solidFill>
                <a:latin typeface="メイリオ" pitchFamily="50" charset="-128"/>
                <a:ea typeface="メイリオ" pitchFamily="50" charset="-128"/>
                <a:cs typeface="メイリオ" pitchFamily="50" charset="-128"/>
              </a:defRPr>
            </a:lvl1pPr>
            <a:lvl2pPr marL="742950" indent="-285750" eaLnBrk="0" hangingPunct="0">
              <a:defRPr kumimoji="1" sz="1900">
                <a:solidFill>
                  <a:schemeClr val="tx1"/>
                </a:solidFill>
                <a:latin typeface="メイリオ" pitchFamily="50" charset="-128"/>
                <a:ea typeface="メイリオ" pitchFamily="50" charset="-128"/>
                <a:cs typeface="メイリオ" pitchFamily="50" charset="-128"/>
              </a:defRPr>
            </a:lvl2pPr>
            <a:lvl3pPr marL="1143000" indent="-228600" eaLnBrk="0" hangingPunct="0">
              <a:defRPr kumimoji="1" sz="1900">
                <a:solidFill>
                  <a:schemeClr val="tx1"/>
                </a:solidFill>
                <a:latin typeface="メイリオ" pitchFamily="50" charset="-128"/>
                <a:ea typeface="メイリオ" pitchFamily="50" charset="-128"/>
                <a:cs typeface="メイリオ" pitchFamily="50" charset="-128"/>
              </a:defRPr>
            </a:lvl3pPr>
            <a:lvl4pPr marL="1600200" indent="-228600" eaLnBrk="0" hangingPunct="0">
              <a:defRPr kumimoji="1" sz="1900">
                <a:solidFill>
                  <a:schemeClr val="tx1"/>
                </a:solidFill>
                <a:latin typeface="メイリオ" pitchFamily="50" charset="-128"/>
                <a:ea typeface="メイリオ" pitchFamily="50" charset="-128"/>
                <a:cs typeface="メイリオ" pitchFamily="50" charset="-128"/>
              </a:defRPr>
            </a:lvl4pPr>
            <a:lvl5pPr marL="2057400" indent="-228600" eaLnBrk="0" hangingPunct="0">
              <a:defRPr kumimoji="1" sz="1900">
                <a:solidFill>
                  <a:schemeClr val="tx1"/>
                </a:solidFill>
                <a:latin typeface="メイリオ" pitchFamily="50" charset="-128"/>
                <a:ea typeface="メイリオ" pitchFamily="50" charset="-128"/>
                <a:cs typeface="メイリオ" pitchFamily="50" charset="-128"/>
              </a:defRPr>
            </a:lvl5pPr>
            <a:lvl6pPr marL="25146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6pPr>
            <a:lvl7pPr marL="29718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7pPr>
            <a:lvl8pPr marL="34290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8pPr>
            <a:lvl9pPr marL="38862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9pPr>
          </a:lstStyle>
          <a:p>
            <a:pPr algn="ctr" eaLnBrk="1" hangingPunct="1">
              <a:defRPr/>
            </a:pPr>
            <a:endParaRPr lang="ja-JP" altLang="ja-JP" sz="3200" b="0">
              <a:solidFill>
                <a:srgbClr val="000000"/>
              </a:solidFill>
              <a:latin typeface="Tahoma" pitchFamily="34" charset="0"/>
              <a:ea typeface="ＭＳ Ｐゴシック" pitchFamily="50" charset="-128"/>
            </a:endParaRPr>
          </a:p>
        </p:txBody>
      </p:sp>
      <p:sp>
        <p:nvSpPr>
          <p:cNvPr id="12" name="タイトル プレースホルダー 11"/>
          <p:cNvSpPr>
            <a:spLocks noGrp="1"/>
          </p:cNvSpPr>
          <p:nvPr>
            <p:ph type="title"/>
          </p:nvPr>
        </p:nvSpPr>
        <p:spPr>
          <a:xfrm>
            <a:off x="335360" y="246319"/>
            <a:ext cx="10972800" cy="522747"/>
          </a:xfrm>
          <a:prstGeom prst="rect">
            <a:avLst/>
          </a:prstGeom>
        </p:spPr>
        <p:txBody>
          <a:bodyPr vert="horz" lIns="91440" tIns="45720" rIns="91440" bIns="45720" rtlCol="0" anchor="ctr">
            <a:normAutofit/>
          </a:bodyPr>
          <a:lstStyle/>
          <a:p>
            <a:r>
              <a:rPr kumimoji="1" lang="ja-JP" altLang="en-US" dirty="0"/>
              <a:t> マスター タイトルの書式設定</a:t>
            </a:r>
          </a:p>
        </p:txBody>
      </p:sp>
      <p:sp>
        <p:nvSpPr>
          <p:cNvPr id="5" name="正方形/長方形 4">
            <a:extLst>
              <a:ext uri="{FF2B5EF4-FFF2-40B4-BE49-F238E27FC236}">
                <a16:creationId xmlns:a16="http://schemas.microsoft.com/office/drawing/2014/main" id="{6ECFB8E7-03F7-4DB2-8AF1-0C40995EC1C9}"/>
              </a:ext>
            </a:extLst>
          </p:cNvPr>
          <p:cNvSpPr/>
          <p:nvPr/>
        </p:nvSpPr>
        <p:spPr>
          <a:xfrm>
            <a:off x="11623700" y="6356016"/>
            <a:ext cx="386644" cy="297454"/>
          </a:xfrm>
          <a:prstGeom prst="rect">
            <a:avLst/>
          </a:prstGeom>
        </p:spPr>
        <p:txBody>
          <a:bodyPr wrap="none">
            <a:spAutoFit/>
          </a:bodyPr>
          <a:lstStyle/>
          <a:p>
            <a:pPr algn="r"/>
            <a:fld id="{E6C8846D-75F7-4676-AEA5-70F91626E447}" type="slidenum">
              <a:rPr lang="ja-JP" altLang="en-US" sz="1333" smtClean="0">
                <a:solidFill>
                  <a:srgbClr val="000000">
                    <a:lumMod val="65000"/>
                    <a:lumOff val="35000"/>
                  </a:srgbClr>
                </a:solidFill>
                <a:latin typeface="Noto Sans CJK JP Bold" panose="020B0800000000000000" pitchFamily="34" charset="-128"/>
                <a:ea typeface="Noto Sans CJK JP Bold" panose="020B0800000000000000" pitchFamily="34" charset="-128"/>
              </a:rPr>
              <a:pPr algn="r"/>
              <a:t>‹#›</a:t>
            </a:fld>
            <a:endParaRPr lang="ja-JP" altLang="en-US" sz="1333">
              <a:solidFill>
                <a:srgbClr val="000000"/>
              </a:solidFill>
              <a:latin typeface="Noto Sans CJK JP Bold" panose="020B0800000000000000" pitchFamily="34" charset="-128"/>
              <a:ea typeface="Noto Sans CJK JP Bold" panose="020B0800000000000000" pitchFamily="34" charset="-128"/>
            </a:endParaRPr>
          </a:p>
        </p:txBody>
      </p:sp>
    </p:spTree>
    <p:extLst>
      <p:ext uri="{BB962C8B-B14F-4D97-AF65-F5344CB8AC3E}">
        <p14:creationId xmlns:p14="http://schemas.microsoft.com/office/powerpoint/2010/main" val="24415721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9170" rtl="0" eaLnBrk="1" latinLnBrk="0" hangingPunct="1">
        <a:spcBef>
          <a:spcPct val="0"/>
        </a:spcBef>
        <a:buNone/>
        <a:defRPr kumimoji="1" sz="24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タイトル プレースホルダー 11"/>
          <p:cNvSpPr>
            <a:spLocks noGrp="1"/>
          </p:cNvSpPr>
          <p:nvPr>
            <p:ph type="title"/>
          </p:nvPr>
        </p:nvSpPr>
        <p:spPr>
          <a:xfrm>
            <a:off x="335360" y="246319"/>
            <a:ext cx="10972800" cy="522747"/>
          </a:xfrm>
          <a:prstGeom prst="rect">
            <a:avLst/>
          </a:prstGeom>
        </p:spPr>
        <p:txBody>
          <a:bodyPr vert="horz" lIns="91440" tIns="45720" rIns="91440" bIns="45720" rtlCol="0" anchor="ctr">
            <a:normAutofit/>
          </a:bodyPr>
          <a:lstStyle/>
          <a:p>
            <a:r>
              <a:rPr kumimoji="1" lang="ja-JP" altLang="en-US" dirty="0"/>
              <a:t> マスター タイトルの書式設定</a:t>
            </a:r>
          </a:p>
        </p:txBody>
      </p:sp>
      <p:sp>
        <p:nvSpPr>
          <p:cNvPr id="4" name="正方形/長方形 3">
            <a:extLst>
              <a:ext uri="{FF2B5EF4-FFF2-40B4-BE49-F238E27FC236}">
                <a16:creationId xmlns:a16="http://schemas.microsoft.com/office/drawing/2014/main" id="{121EF4A6-3804-4D0B-B77C-ED92841B3676}"/>
              </a:ext>
            </a:extLst>
          </p:cNvPr>
          <p:cNvSpPr/>
          <p:nvPr/>
        </p:nvSpPr>
        <p:spPr>
          <a:xfrm>
            <a:off x="11623700" y="6356016"/>
            <a:ext cx="386644" cy="297454"/>
          </a:xfrm>
          <a:prstGeom prst="rect">
            <a:avLst/>
          </a:prstGeom>
        </p:spPr>
        <p:txBody>
          <a:bodyPr wrap="none">
            <a:spAutoFit/>
          </a:bodyPr>
          <a:lstStyle/>
          <a:p>
            <a:pPr algn="r"/>
            <a:fld id="{E6C8846D-75F7-4676-AEA5-70F91626E447}" type="slidenum">
              <a:rPr lang="ja-JP" altLang="en-US" sz="1333" smtClean="0">
                <a:solidFill>
                  <a:srgbClr val="000000">
                    <a:lumMod val="65000"/>
                    <a:lumOff val="35000"/>
                  </a:srgbClr>
                </a:solidFill>
                <a:latin typeface="Noto Sans CJK JP Bold" panose="020B0800000000000000" pitchFamily="34" charset="-128"/>
                <a:ea typeface="Noto Sans CJK JP Bold" panose="020B0800000000000000" pitchFamily="34" charset="-128"/>
              </a:rPr>
              <a:pPr algn="r"/>
              <a:t>‹#›</a:t>
            </a:fld>
            <a:endParaRPr lang="ja-JP" altLang="en-US" sz="1333" dirty="0">
              <a:solidFill>
                <a:srgbClr val="000000"/>
              </a:solidFill>
              <a:latin typeface="Noto Sans CJK JP Bold" panose="020B0800000000000000" pitchFamily="34" charset="-128"/>
              <a:ea typeface="Noto Sans CJK JP Bold" panose="020B0800000000000000" pitchFamily="34" charset="-128"/>
            </a:endParaRPr>
          </a:p>
        </p:txBody>
      </p:sp>
    </p:spTree>
    <p:extLst>
      <p:ext uri="{BB962C8B-B14F-4D97-AF65-F5344CB8AC3E}">
        <p14:creationId xmlns:p14="http://schemas.microsoft.com/office/powerpoint/2010/main" val="1308405266"/>
      </p:ext>
    </p:extLst>
  </p:cSld>
  <p:clrMap bg1="lt1" tx1="dk1" bg2="lt2" tx2="dk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9170" rtl="0" eaLnBrk="1" latinLnBrk="0" hangingPunct="1">
        <a:spcBef>
          <a:spcPct val="0"/>
        </a:spcBef>
        <a:buNone/>
        <a:defRPr kumimoji="1" sz="24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図 3" descr="スポーツゲーム, テーブル が含まれている画像&#10;&#10;自動的に生成された説明">
            <a:extLst>
              <a:ext uri="{FF2B5EF4-FFF2-40B4-BE49-F238E27FC236}">
                <a16:creationId xmlns:a16="http://schemas.microsoft.com/office/drawing/2014/main" id="{20A1088B-3AD8-4A42-8F40-78C89395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 y="0"/>
            <a:ext cx="12188388" cy="6858000"/>
          </a:xfrm>
          <a:prstGeom prst="rect">
            <a:avLst/>
          </a:prstGeom>
        </p:spPr>
      </p:pic>
      <p:sp>
        <p:nvSpPr>
          <p:cNvPr id="2" name="タイトル プレースホルダー 1"/>
          <p:cNvSpPr>
            <a:spLocks noGrp="1"/>
          </p:cNvSpPr>
          <p:nvPr>
            <p:ph type="title"/>
          </p:nvPr>
        </p:nvSpPr>
        <p:spPr>
          <a:xfrm>
            <a:off x="609600" y="3069000"/>
            <a:ext cx="10972800" cy="720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3488373943"/>
      </p:ext>
    </p:extLst>
  </p:cSld>
  <p:clrMap bg1="lt1" tx1="dk1" bg2="lt2" tx2="dk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1219170" rtl="0" eaLnBrk="1" latinLnBrk="0" hangingPunct="1">
        <a:spcBef>
          <a:spcPct val="0"/>
        </a:spcBef>
        <a:buNone/>
        <a:defRPr kumimoji="1" sz="3733" kern="1200">
          <a:solidFill>
            <a:srgbClr val="333333"/>
          </a:solidFill>
          <a:latin typeface="Noto Sans CJK JP Bold" pitchFamily="34" charset="-128"/>
          <a:ea typeface="Noto Sans CJK JP Bold" pitchFamily="34" charset="-128"/>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93909" y="3021000"/>
            <a:ext cx="8462731" cy="816000"/>
          </a:xfrm>
          <a:prstGeom prst="rect">
            <a:avLst/>
          </a:prstGeom>
        </p:spPr>
        <p:txBody>
          <a:bodyPr vert="horz" lIns="91440" tIns="45720" rIns="91440" bIns="45720" rtlCol="0" anchor="ctr">
            <a:normAutofit/>
          </a:bodyPr>
          <a:lstStyle/>
          <a:p>
            <a:r>
              <a:rPr kumimoji="1" lang="ja-JP" altLang="en-US"/>
              <a:t>マスター タイトルの書式設定</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17" y="0"/>
            <a:ext cx="2895600" cy="6858000"/>
          </a:xfrm>
          <a:prstGeom prst="rect">
            <a:avLst/>
          </a:prstGeom>
        </p:spPr>
      </p:pic>
    </p:spTree>
    <p:extLst>
      <p:ext uri="{BB962C8B-B14F-4D97-AF65-F5344CB8AC3E}">
        <p14:creationId xmlns:p14="http://schemas.microsoft.com/office/powerpoint/2010/main" val="35051719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9170" rtl="0" eaLnBrk="1" latinLnBrk="0" hangingPunct="1">
        <a:spcBef>
          <a:spcPct val="0"/>
        </a:spcBef>
        <a:buNone/>
        <a:defRPr kumimoji="1" sz="3733" kern="1200">
          <a:solidFill>
            <a:srgbClr val="333333"/>
          </a:solidFill>
          <a:latin typeface="Noto Sans CJK JP Bold" pitchFamily="34" charset="-128"/>
          <a:ea typeface="Noto Sans CJK JP Bold" pitchFamily="34" charset="-128"/>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32974"/>
            <a:ext cx="13858087" cy="8219716"/>
          </a:xfrm>
          <a:prstGeom prst="rect">
            <a:avLst/>
          </a:prstGeom>
        </p:spPr>
      </p:pic>
      <p:sp>
        <p:nvSpPr>
          <p:cNvPr id="2" name="タイトル プレースホルダー 1"/>
          <p:cNvSpPr>
            <a:spLocks noGrp="1"/>
          </p:cNvSpPr>
          <p:nvPr>
            <p:ph type="title"/>
          </p:nvPr>
        </p:nvSpPr>
        <p:spPr>
          <a:xfrm>
            <a:off x="1121041" y="2564904"/>
            <a:ext cx="9840000" cy="76800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0960437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9170" rtl="0" eaLnBrk="1" latinLnBrk="0" hangingPunct="1">
        <a:spcBef>
          <a:spcPct val="0"/>
        </a:spcBef>
        <a:buNone/>
        <a:defRPr kumimoji="1" sz="3733" kern="1200">
          <a:solidFill>
            <a:srgbClr val="333333"/>
          </a:solidFill>
          <a:latin typeface="Noto Sans CJK JP Bold" pitchFamily="34" charset="-128"/>
          <a:ea typeface="Noto Sans CJK JP Bold" pitchFamily="34" charset="-128"/>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gray">
          <a:xfrm>
            <a:off x="239186" y="822164"/>
            <a:ext cx="11713633" cy="48000"/>
          </a:xfrm>
          <a:prstGeom prst="rect">
            <a:avLst/>
          </a:prstGeom>
          <a:solidFill>
            <a:srgbClr val="D0D0D1"/>
          </a:solidFill>
          <a:ln>
            <a:noFill/>
          </a:ln>
        </p:spPr>
        <p:txBody>
          <a:bodyPr wrap="none" anchor="ctr"/>
          <a:lstStyle>
            <a:lvl1pPr eaLnBrk="0" hangingPunct="0">
              <a:defRPr kumimoji="1" sz="1900">
                <a:solidFill>
                  <a:schemeClr val="tx1"/>
                </a:solidFill>
                <a:latin typeface="メイリオ" pitchFamily="50" charset="-128"/>
                <a:ea typeface="メイリオ" pitchFamily="50" charset="-128"/>
                <a:cs typeface="メイリオ" pitchFamily="50" charset="-128"/>
              </a:defRPr>
            </a:lvl1pPr>
            <a:lvl2pPr marL="742950" indent="-285750" eaLnBrk="0" hangingPunct="0">
              <a:defRPr kumimoji="1" sz="1900">
                <a:solidFill>
                  <a:schemeClr val="tx1"/>
                </a:solidFill>
                <a:latin typeface="メイリオ" pitchFamily="50" charset="-128"/>
                <a:ea typeface="メイリオ" pitchFamily="50" charset="-128"/>
                <a:cs typeface="メイリオ" pitchFamily="50" charset="-128"/>
              </a:defRPr>
            </a:lvl2pPr>
            <a:lvl3pPr marL="1143000" indent="-228600" eaLnBrk="0" hangingPunct="0">
              <a:defRPr kumimoji="1" sz="1900">
                <a:solidFill>
                  <a:schemeClr val="tx1"/>
                </a:solidFill>
                <a:latin typeface="メイリオ" pitchFamily="50" charset="-128"/>
                <a:ea typeface="メイリオ" pitchFamily="50" charset="-128"/>
                <a:cs typeface="メイリオ" pitchFamily="50" charset="-128"/>
              </a:defRPr>
            </a:lvl3pPr>
            <a:lvl4pPr marL="1600200" indent="-228600" eaLnBrk="0" hangingPunct="0">
              <a:defRPr kumimoji="1" sz="1900">
                <a:solidFill>
                  <a:schemeClr val="tx1"/>
                </a:solidFill>
                <a:latin typeface="メイリオ" pitchFamily="50" charset="-128"/>
                <a:ea typeface="メイリオ" pitchFamily="50" charset="-128"/>
                <a:cs typeface="メイリオ" pitchFamily="50" charset="-128"/>
              </a:defRPr>
            </a:lvl4pPr>
            <a:lvl5pPr marL="2057400" indent="-228600" eaLnBrk="0" hangingPunct="0">
              <a:defRPr kumimoji="1" sz="1900">
                <a:solidFill>
                  <a:schemeClr val="tx1"/>
                </a:solidFill>
                <a:latin typeface="メイリオ" pitchFamily="50" charset="-128"/>
                <a:ea typeface="メイリオ" pitchFamily="50" charset="-128"/>
                <a:cs typeface="メイリオ" pitchFamily="50" charset="-128"/>
              </a:defRPr>
            </a:lvl5pPr>
            <a:lvl6pPr marL="25146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6pPr>
            <a:lvl7pPr marL="29718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7pPr>
            <a:lvl8pPr marL="34290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8pPr>
            <a:lvl9pPr marL="3886200" indent="-228600" algn="ctr" eaLnBrk="0" fontAlgn="base" hangingPunct="0">
              <a:spcBef>
                <a:spcPct val="50000"/>
              </a:spcBef>
              <a:spcAft>
                <a:spcPct val="0"/>
              </a:spcAft>
              <a:defRPr kumimoji="1" sz="1900">
                <a:solidFill>
                  <a:schemeClr val="tx1"/>
                </a:solidFill>
                <a:latin typeface="メイリオ" pitchFamily="50" charset="-128"/>
                <a:ea typeface="メイリオ" pitchFamily="50" charset="-128"/>
                <a:cs typeface="メイリオ" pitchFamily="50" charset="-128"/>
              </a:defRPr>
            </a:lvl9pPr>
          </a:lstStyle>
          <a:p>
            <a:pPr algn="ctr" eaLnBrk="1" hangingPunct="1">
              <a:defRPr/>
            </a:pPr>
            <a:endParaRPr lang="ja-JP" altLang="ja-JP" sz="3200" b="0">
              <a:solidFill>
                <a:srgbClr val="000000"/>
              </a:solidFill>
              <a:latin typeface="Tahoma" pitchFamily="34" charset="0"/>
              <a:ea typeface="ＭＳ Ｐゴシック" pitchFamily="50" charset="-128"/>
            </a:endParaRPr>
          </a:p>
        </p:txBody>
      </p:sp>
      <p:sp>
        <p:nvSpPr>
          <p:cNvPr id="12" name="タイトル プレースホルダー 11"/>
          <p:cNvSpPr>
            <a:spLocks noGrp="1"/>
          </p:cNvSpPr>
          <p:nvPr>
            <p:ph type="title"/>
          </p:nvPr>
        </p:nvSpPr>
        <p:spPr>
          <a:xfrm>
            <a:off x="335360" y="246319"/>
            <a:ext cx="10972800" cy="522747"/>
          </a:xfrm>
          <a:prstGeom prst="rect">
            <a:avLst/>
          </a:prstGeom>
        </p:spPr>
        <p:txBody>
          <a:bodyPr vert="horz" lIns="91440" tIns="45720" rIns="91440" bIns="45720" rtlCol="0" anchor="ctr">
            <a:normAutofit/>
          </a:bodyPr>
          <a:lstStyle/>
          <a:p>
            <a:r>
              <a:rPr kumimoji="1" lang="ja-JP" altLang="en-US"/>
              <a:t> マスター タイトルの書式設定</a:t>
            </a:r>
          </a:p>
        </p:txBody>
      </p:sp>
      <p:sp>
        <p:nvSpPr>
          <p:cNvPr id="5" name="正方形/長方形 4">
            <a:extLst>
              <a:ext uri="{FF2B5EF4-FFF2-40B4-BE49-F238E27FC236}">
                <a16:creationId xmlns:a16="http://schemas.microsoft.com/office/drawing/2014/main" id="{6ECFB8E7-03F7-4DB2-8AF1-0C40995EC1C9}"/>
              </a:ext>
            </a:extLst>
          </p:cNvPr>
          <p:cNvSpPr/>
          <p:nvPr userDrawn="1"/>
        </p:nvSpPr>
        <p:spPr>
          <a:xfrm>
            <a:off x="11612478" y="6356016"/>
            <a:ext cx="397865" cy="297454"/>
          </a:xfrm>
          <a:prstGeom prst="rect">
            <a:avLst/>
          </a:prstGeom>
        </p:spPr>
        <p:txBody>
          <a:bodyPr wrap="none">
            <a:spAutoFit/>
          </a:bodyPr>
          <a:lstStyle/>
          <a:p>
            <a:pPr algn="r"/>
            <a:fld id="{E6C8846D-75F7-4676-AEA5-70F91626E447}" type="slidenum">
              <a:rPr lang="ja-JP" altLang="en-US" sz="1333" smtClean="0">
                <a:solidFill>
                  <a:srgbClr val="000000">
                    <a:lumMod val="65000"/>
                    <a:lumOff val="35000"/>
                  </a:srgbClr>
                </a:solidFill>
                <a:latin typeface="Noto Sans CJK JP Bold" panose="020B0800000000000000" pitchFamily="34" charset="-128"/>
                <a:ea typeface="Noto Sans CJK JP Bold" panose="020B0800000000000000" pitchFamily="34" charset="-128"/>
              </a:rPr>
              <a:pPr algn="r"/>
              <a:t>‹#›</a:t>
            </a:fld>
            <a:endParaRPr lang="ja-JP" altLang="en-US" sz="1333">
              <a:solidFill>
                <a:srgbClr val="000000"/>
              </a:solidFill>
              <a:latin typeface="Noto Sans CJK JP Bold" panose="020B0800000000000000" pitchFamily="34" charset="-128"/>
              <a:ea typeface="Noto Sans CJK JP Bold" panose="020B0800000000000000" pitchFamily="34" charset="-128"/>
            </a:endParaRPr>
          </a:p>
        </p:txBody>
      </p:sp>
    </p:spTree>
    <p:extLst>
      <p:ext uri="{BB962C8B-B14F-4D97-AF65-F5344CB8AC3E}">
        <p14:creationId xmlns:p14="http://schemas.microsoft.com/office/powerpoint/2010/main" val="240050953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9170" rtl="0" eaLnBrk="1" latinLnBrk="0" hangingPunct="1">
        <a:spcBef>
          <a:spcPct val="0"/>
        </a:spcBef>
        <a:buNone/>
        <a:defRPr kumimoji="1" sz="24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1.xml"/><Relationship Id="rId7"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425D0ECB-E1EE-2ACE-AA56-55D7D481AAD2}"/>
              </a:ext>
            </a:extLst>
          </p:cNvPr>
          <p:cNvSpPr>
            <a:spLocks noGrp="1"/>
          </p:cNvSpPr>
          <p:nvPr>
            <p:ph type="title"/>
          </p:nvPr>
        </p:nvSpPr>
        <p:spPr>
          <a:xfrm>
            <a:off x="426104" y="1988840"/>
            <a:ext cx="9840000" cy="768000"/>
          </a:xfrm>
        </p:spPr>
        <p:txBody>
          <a:bodyPr>
            <a:normAutofit fontScale="90000"/>
          </a:bodyPr>
          <a:lstStyle/>
          <a:p>
            <a:r>
              <a:rPr lang="en-US" altLang="ja-JP" sz="4267" b="1" dirty="0"/>
              <a:t>Being Workshop</a:t>
            </a:r>
            <a:br>
              <a:rPr lang="en-US" altLang="ja-JP" sz="4267" dirty="0"/>
            </a:br>
            <a:br>
              <a:rPr lang="en-US" altLang="ja-JP" sz="4267" dirty="0"/>
            </a:br>
            <a:r>
              <a:rPr lang="ja-JP" altLang="en-US" sz="2700" dirty="0">
                <a:solidFill>
                  <a:srgbClr val="FF0000"/>
                </a:solidFill>
              </a:rPr>
              <a:t>注：　一部の内容に関しては、丸井グループの取り組みが例示として含まれています。自社情報に刷新してください。</a:t>
            </a:r>
          </a:p>
        </p:txBody>
      </p:sp>
      <p:sp>
        <p:nvSpPr>
          <p:cNvPr id="6" name="テキスト プレースホルダー 1">
            <a:extLst>
              <a:ext uri="{FF2B5EF4-FFF2-40B4-BE49-F238E27FC236}">
                <a16:creationId xmlns:a16="http://schemas.microsoft.com/office/drawing/2014/main" id="{F9889752-F715-6D31-576E-AF1E1EE07887}"/>
              </a:ext>
            </a:extLst>
          </p:cNvPr>
          <p:cNvSpPr txBox="1">
            <a:spLocks/>
          </p:cNvSpPr>
          <p:nvPr/>
        </p:nvSpPr>
        <p:spPr>
          <a:xfrm>
            <a:off x="2831638" y="4869160"/>
            <a:ext cx="4383967" cy="768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400" kern="1200">
                <a:solidFill>
                  <a:schemeClr val="tx1"/>
                </a:solidFill>
                <a:latin typeface="Noto Sans CJK JP Bold" panose="020B0800000000000000" pitchFamily="34" charset="-128"/>
                <a:ea typeface="Noto Sans CJK JP Bold" panose="020B0800000000000000" pitchFamily="34"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867" b="0" i="0" u="none" strike="noStrike" kern="1200" cap="none" spc="0" normalizeH="0" baseline="0" noProof="0" dirty="0">
                <a:ln>
                  <a:noFill/>
                </a:ln>
                <a:solidFill>
                  <a:prstClr val="black"/>
                </a:solidFill>
                <a:effectLst/>
                <a:uLnTx/>
                <a:uFillTx/>
                <a:ea typeface="Noto Sans CJK JP Bold" panose="020B0800000000000000" pitchFamily="34" charset="-128"/>
                <a:cs typeface="+mn-cs"/>
              </a:rPr>
              <a:t>2021</a:t>
            </a:r>
            <a:r>
              <a:rPr kumimoji="1" lang="ja-JP" altLang="en-US" sz="1867" b="0" i="0" u="none" strike="noStrike" kern="1200" cap="none" spc="0" normalizeH="0" baseline="0" noProof="0" dirty="0">
                <a:ln>
                  <a:noFill/>
                </a:ln>
                <a:solidFill>
                  <a:prstClr val="black"/>
                </a:solidFill>
                <a:effectLst/>
                <a:uLnTx/>
                <a:uFillTx/>
                <a:ea typeface="Noto Sans CJK JP Bold" panose="020B0800000000000000" pitchFamily="34" charset="-128"/>
                <a:cs typeface="+mn-cs"/>
              </a:rPr>
              <a:t>年度 </a:t>
            </a:r>
            <a:r>
              <a:rPr kumimoji="1" lang="en-US" altLang="ja-JP" sz="1867" b="0" i="0" u="none" strike="noStrike" kern="1200" cap="none" spc="0" normalizeH="0" baseline="0" noProof="0" dirty="0">
                <a:ln>
                  <a:noFill/>
                </a:ln>
                <a:solidFill>
                  <a:prstClr val="black"/>
                </a:solidFill>
                <a:effectLst/>
                <a:uLnTx/>
                <a:uFillTx/>
                <a:ea typeface="Noto Sans CJK JP Bold" panose="020B0800000000000000" pitchFamily="34" charset="-128"/>
                <a:cs typeface="+mn-cs"/>
              </a:rPr>
              <a:t>Well-being </a:t>
            </a:r>
            <a:r>
              <a:rPr kumimoji="1" lang="ja-JP" altLang="en-US" sz="1867" b="0" i="0" u="none" strike="noStrike" kern="1200" cap="none" spc="0" normalizeH="0" baseline="0" noProof="0" dirty="0">
                <a:ln>
                  <a:noFill/>
                </a:ln>
                <a:solidFill>
                  <a:prstClr val="black"/>
                </a:solidFill>
                <a:effectLst/>
                <a:uLnTx/>
                <a:uFillTx/>
                <a:ea typeface="Noto Sans CJK JP Bold" panose="020B0800000000000000" pitchFamily="34" charset="-128"/>
                <a:cs typeface="+mn-cs"/>
              </a:rPr>
              <a:t>プロジェクト</a:t>
            </a:r>
            <a:endParaRPr kumimoji="1" lang="en-US" altLang="ja-JP" sz="1867" b="0" i="0" u="none" strike="noStrike" kern="1200" cap="none" spc="0" normalizeH="0" baseline="0" noProof="0" dirty="0">
              <a:ln>
                <a:noFill/>
              </a:ln>
              <a:solidFill>
                <a:prstClr val="black"/>
              </a:solidFill>
              <a:effectLst/>
              <a:uLnTx/>
              <a:uFillTx/>
              <a:ea typeface="Noto Sans CJK JP Bold" panose="020B0800000000000000"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867" b="0" i="0" u="none" strike="noStrike" kern="1200" cap="none" spc="0" normalizeH="0" baseline="0" noProof="0" dirty="0">
                <a:ln>
                  <a:noFill/>
                </a:ln>
                <a:solidFill>
                  <a:prstClr val="black"/>
                </a:solidFill>
                <a:effectLst/>
                <a:uLnTx/>
                <a:uFillTx/>
                <a:ea typeface="Noto Sans CJK JP Bold" panose="020B0800000000000000" pitchFamily="34" charset="-128"/>
                <a:cs typeface="+mn-cs"/>
              </a:rPr>
              <a:t>Team : KASANARU</a:t>
            </a:r>
            <a:endParaRPr kumimoji="1" lang="ja-JP" altLang="en-US" sz="1867" b="0" i="0" u="none" strike="noStrike" kern="1200" cap="none" spc="0" normalizeH="0" baseline="0" noProof="0" dirty="0">
              <a:ln>
                <a:noFill/>
              </a:ln>
              <a:solidFill>
                <a:prstClr val="black"/>
              </a:solidFill>
              <a:effectLst/>
              <a:uLnTx/>
              <a:uFillTx/>
              <a:ea typeface="Noto Sans CJK JP Bold" panose="020B0800000000000000" pitchFamily="34" charset="-128"/>
              <a:cs typeface="+mn-cs"/>
            </a:endParaRPr>
          </a:p>
        </p:txBody>
      </p:sp>
      <p:sp>
        <p:nvSpPr>
          <p:cNvPr id="3" name="テキスト ボックス 2">
            <a:extLst>
              <a:ext uri="{FF2B5EF4-FFF2-40B4-BE49-F238E27FC236}">
                <a16:creationId xmlns:a16="http://schemas.microsoft.com/office/drawing/2014/main" id="{0DA29A58-E4F2-E3C4-47E2-E2E56E57CC6B}"/>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61606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CDDEF698-F63F-4FE1-F0C2-2F61D482AA4A}"/>
              </a:ext>
            </a:extLst>
          </p:cNvPr>
          <p:cNvSpPr txBox="1">
            <a:spLocks/>
          </p:cNvSpPr>
          <p:nvPr/>
        </p:nvSpPr>
        <p:spPr>
          <a:xfrm>
            <a:off x="335360" y="246319"/>
            <a:ext cx="10972800" cy="522747"/>
          </a:xfrm>
          <a:prstGeom prst="rect">
            <a:avLst/>
          </a:prstGeom>
        </p:spPr>
        <p:txBody>
          <a:bodyPr vert="horz" lIns="91440" tIns="45720" rIns="91440" bIns="45720" rtlCol="0" anchor="ctr">
            <a:norm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dirty="0">
                <a:latin typeface="+mj-ea"/>
              </a:rPr>
              <a:t>自分の大切な価値観を言葉にしてみよう</a:t>
            </a:r>
          </a:p>
        </p:txBody>
      </p:sp>
      <p:sp>
        <p:nvSpPr>
          <p:cNvPr id="5" name="TextBox 8">
            <a:extLst>
              <a:ext uri="{FF2B5EF4-FFF2-40B4-BE49-F238E27FC236}">
                <a16:creationId xmlns:a16="http://schemas.microsoft.com/office/drawing/2014/main" id="{F6D0A390-830D-C243-C30D-5458EE2D84A1}"/>
              </a:ext>
            </a:extLst>
          </p:cNvPr>
          <p:cNvSpPr txBox="1"/>
          <p:nvPr/>
        </p:nvSpPr>
        <p:spPr>
          <a:xfrm>
            <a:off x="4005280" y="3976688"/>
            <a:ext cx="4516905" cy="865814"/>
          </a:xfrm>
          <a:prstGeom prst="rect">
            <a:avLst/>
          </a:prstGeom>
        </p:spPr>
        <p:txBody>
          <a:bodyPr wrap="square" lIns="0" tIns="0" rIns="0" bIns="0" rtlCol="0" anchor="t">
            <a:spAutoFit/>
          </a:bodyPr>
          <a:lstStyle/>
          <a:p>
            <a:pPr defTabSz="812820">
              <a:lnSpc>
                <a:spcPts val="7965"/>
              </a:lnSpc>
              <a:defRPr/>
            </a:pPr>
            <a:r>
              <a:rPr kumimoji="0" lang="en-US" altLang="ja-JP" sz="2667" b="1" spc="967" dirty="0">
                <a:solidFill>
                  <a:srgbClr val="9BBB59">
                    <a:lumMod val="50000"/>
                  </a:srgbClr>
                </a:solidFill>
                <a:latin typeface="+mn-ea"/>
              </a:rPr>
              <a:t>Being</a:t>
            </a:r>
            <a:r>
              <a:rPr lang="ja-JP" altLang="en-US" sz="2667" b="1" spc="967" dirty="0">
                <a:solidFill>
                  <a:srgbClr val="9BBB59">
                    <a:lumMod val="50000"/>
                  </a:srgbClr>
                </a:solidFill>
                <a:latin typeface="+mn-ea"/>
              </a:rPr>
              <a:t>＝在ること</a:t>
            </a:r>
            <a:endParaRPr lang="en-US" altLang="ja-JP" sz="2667" b="1" spc="967" dirty="0">
              <a:solidFill>
                <a:srgbClr val="9BBB59">
                  <a:lumMod val="50000"/>
                </a:srgbClr>
              </a:solidFill>
              <a:latin typeface="+mn-ea"/>
            </a:endParaRPr>
          </a:p>
        </p:txBody>
      </p:sp>
      <p:sp>
        <p:nvSpPr>
          <p:cNvPr id="6" name="TextBox 17">
            <a:extLst>
              <a:ext uri="{FF2B5EF4-FFF2-40B4-BE49-F238E27FC236}">
                <a16:creationId xmlns:a16="http://schemas.microsoft.com/office/drawing/2014/main" id="{5289DFA7-CBAC-CA6D-5CA8-2B25357C1764}"/>
              </a:ext>
            </a:extLst>
          </p:cNvPr>
          <p:cNvSpPr txBox="1"/>
          <p:nvPr/>
        </p:nvSpPr>
        <p:spPr>
          <a:xfrm>
            <a:off x="480371" y="1126182"/>
            <a:ext cx="11566724" cy="1056251"/>
          </a:xfrm>
          <a:prstGeom prst="rect">
            <a:avLst/>
          </a:prstGeom>
        </p:spPr>
        <p:txBody>
          <a:bodyPr wrap="square" lIns="0" tIns="0" rIns="0" bIns="0" rtlCol="0" anchor="t">
            <a:spAutoFit/>
          </a:bodyPr>
          <a:lstStyle/>
          <a:p>
            <a:pPr algn="ctr" defTabSz="812820">
              <a:lnSpc>
                <a:spcPct val="150000"/>
              </a:lnSpc>
              <a:defRPr/>
            </a:pPr>
            <a:r>
              <a:rPr lang="ja-JP" altLang="en-US" sz="2400" b="1" dirty="0">
                <a:solidFill>
                  <a:prstClr val="black"/>
                </a:solidFill>
                <a:latin typeface="+mn-ea"/>
              </a:rPr>
              <a:t>今の</a:t>
            </a:r>
            <a:r>
              <a:rPr kumimoji="0" lang="ja-JP" altLang="en-US" sz="2400" b="1" dirty="0">
                <a:solidFill>
                  <a:prstClr val="black"/>
                </a:solidFill>
                <a:latin typeface="+mn-ea"/>
              </a:rPr>
              <a:t>会社、今の部門はどのようにして在るのか。</a:t>
            </a:r>
            <a:endParaRPr kumimoji="0" lang="en-US" altLang="ja-JP" sz="2400" b="1" dirty="0">
              <a:solidFill>
                <a:prstClr val="black"/>
              </a:solidFill>
              <a:latin typeface="+mn-ea"/>
            </a:endParaRPr>
          </a:p>
          <a:p>
            <a:pPr algn="ctr" defTabSz="812820">
              <a:lnSpc>
                <a:spcPct val="150000"/>
              </a:lnSpc>
              <a:defRPr/>
            </a:pPr>
            <a:r>
              <a:rPr kumimoji="0" lang="ja-JP" altLang="en-US" sz="2400" b="1" dirty="0">
                <a:solidFill>
                  <a:prstClr val="black"/>
                </a:solidFill>
                <a:latin typeface="+mn-ea"/>
              </a:rPr>
              <a:t>今の自分はどのようにして在るのか。</a:t>
            </a:r>
            <a:endParaRPr kumimoji="0" lang="en-US" altLang="ja-JP" sz="2400" b="1" dirty="0">
              <a:solidFill>
                <a:prstClr val="black"/>
              </a:solidFill>
              <a:latin typeface="+mn-ea"/>
            </a:endParaRPr>
          </a:p>
        </p:txBody>
      </p:sp>
      <p:sp>
        <p:nvSpPr>
          <p:cNvPr id="7" name="テキスト ボックス 6">
            <a:extLst>
              <a:ext uri="{FF2B5EF4-FFF2-40B4-BE49-F238E27FC236}">
                <a16:creationId xmlns:a16="http://schemas.microsoft.com/office/drawing/2014/main" id="{5E3506A9-DBF9-1C12-8C36-C2BACDFCAFBE}"/>
              </a:ext>
            </a:extLst>
          </p:cNvPr>
          <p:cNvSpPr txBox="1"/>
          <p:nvPr/>
        </p:nvSpPr>
        <p:spPr>
          <a:xfrm>
            <a:off x="480371" y="3132101"/>
            <a:ext cx="11149919" cy="646331"/>
          </a:xfrm>
          <a:prstGeom prst="rect">
            <a:avLst/>
          </a:prstGeom>
          <a:noFill/>
        </p:spPr>
        <p:txBody>
          <a:bodyPr wrap="square">
            <a:spAutoFit/>
          </a:bodyPr>
          <a:lstStyle/>
          <a:p>
            <a:r>
              <a:rPr kumimoji="0" lang="ja-JP" altLang="en-US" sz="3600" spc="967" dirty="0">
                <a:solidFill>
                  <a:srgbClr val="2F665C"/>
                </a:solidFill>
                <a:latin typeface="+mn-ea"/>
              </a:rPr>
              <a:t>　　</a:t>
            </a:r>
            <a:r>
              <a:rPr kumimoji="0" lang="ja-JP" altLang="en-US" sz="3600" b="1" spc="967" dirty="0">
                <a:solidFill>
                  <a:schemeClr val="accent1"/>
                </a:solidFill>
                <a:latin typeface="+mn-ea"/>
              </a:rPr>
              <a:t>・・そこには、固有の物語がある。</a:t>
            </a:r>
            <a:endParaRPr lang="ja-JP" altLang="en-US" sz="1400" b="1" dirty="0">
              <a:solidFill>
                <a:schemeClr val="accent1"/>
              </a:solidFill>
              <a:latin typeface="+mn-ea"/>
            </a:endParaRPr>
          </a:p>
        </p:txBody>
      </p:sp>
      <p:sp>
        <p:nvSpPr>
          <p:cNvPr id="8" name="TextBox 8">
            <a:extLst>
              <a:ext uri="{FF2B5EF4-FFF2-40B4-BE49-F238E27FC236}">
                <a16:creationId xmlns:a16="http://schemas.microsoft.com/office/drawing/2014/main" id="{9E253B1F-A605-8A16-554A-4CCA4E81A32B}"/>
              </a:ext>
            </a:extLst>
          </p:cNvPr>
          <p:cNvSpPr txBox="1"/>
          <p:nvPr/>
        </p:nvSpPr>
        <p:spPr>
          <a:xfrm>
            <a:off x="2351584" y="4866004"/>
            <a:ext cx="8627796" cy="865814"/>
          </a:xfrm>
          <a:prstGeom prst="rect">
            <a:avLst/>
          </a:prstGeom>
        </p:spPr>
        <p:txBody>
          <a:bodyPr wrap="square" lIns="0" tIns="0" rIns="0" bIns="0" rtlCol="0" anchor="t">
            <a:spAutoFit/>
          </a:bodyPr>
          <a:lstStyle/>
          <a:p>
            <a:pPr defTabSz="812820">
              <a:lnSpc>
                <a:spcPts val="7965"/>
              </a:lnSpc>
              <a:defRPr/>
            </a:pPr>
            <a:r>
              <a:rPr kumimoji="0" lang="en-US" altLang="ja-JP" sz="2667" b="1" spc="967" dirty="0">
                <a:solidFill>
                  <a:srgbClr val="9BBB59">
                    <a:lumMod val="50000"/>
                  </a:srgbClr>
                </a:solidFill>
                <a:latin typeface="+mn-ea"/>
              </a:rPr>
              <a:t>Well-Being</a:t>
            </a:r>
            <a:r>
              <a:rPr lang="ja-JP" altLang="en-US" sz="2667" b="1" spc="967" dirty="0">
                <a:solidFill>
                  <a:srgbClr val="9BBB59">
                    <a:lumMod val="50000"/>
                  </a:srgbClr>
                </a:solidFill>
                <a:latin typeface="+mn-ea"/>
              </a:rPr>
              <a:t>＝より良く在ること</a:t>
            </a:r>
            <a:endParaRPr lang="en-US" altLang="ja-JP" sz="2667" b="1" spc="967" dirty="0">
              <a:solidFill>
                <a:srgbClr val="9BBB59">
                  <a:lumMod val="50000"/>
                </a:srgbClr>
              </a:solidFill>
              <a:latin typeface="+mn-ea"/>
            </a:endParaRPr>
          </a:p>
        </p:txBody>
      </p:sp>
      <p:sp>
        <p:nvSpPr>
          <p:cNvPr id="2" name="テキスト ボックス 1">
            <a:extLst>
              <a:ext uri="{FF2B5EF4-FFF2-40B4-BE49-F238E27FC236}">
                <a16:creationId xmlns:a16="http://schemas.microsoft.com/office/drawing/2014/main" id="{C87AE907-DD73-0ED1-429B-0CEBAE8F3768}"/>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3477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DA0E149-291D-4B4A-A7ED-7254CDAC491F}"/>
              </a:ext>
            </a:extLst>
          </p:cNvPr>
          <p:cNvSpPr>
            <a:spLocks noChangeArrowheads="1"/>
          </p:cNvSpPr>
          <p:nvPr/>
        </p:nvSpPr>
        <p:spPr bwMode="auto">
          <a:xfrm>
            <a:off x="5032824" y="2904898"/>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srgbClr val="333333"/>
                </a:solidFill>
                <a:effectLst/>
                <a:uLnTx/>
                <a:uFillTx/>
                <a:latin typeface="Noto Sans CJK JP Bold" pitchFamily="34" charset="-128"/>
                <a:ea typeface="Noto Sans CJK JP Bold" pitchFamily="34" charset="-128"/>
                <a:cs typeface="+mn-cs"/>
              </a:rPr>
              <a:t>自分の価値観を言語化してみよう</a:t>
            </a:r>
          </a:p>
        </p:txBody>
      </p:sp>
      <p:sp>
        <p:nvSpPr>
          <p:cNvPr id="10" name="Text Box 6">
            <a:extLst>
              <a:ext uri="{FF2B5EF4-FFF2-40B4-BE49-F238E27FC236}">
                <a16:creationId xmlns:a16="http://schemas.microsoft.com/office/drawing/2014/main" id="{351BFFE6-DBCF-4098-ADEA-C80F8C2413D8}"/>
              </a:ext>
            </a:extLst>
          </p:cNvPr>
          <p:cNvSpPr txBox="1">
            <a:spLocks noChangeArrowheads="1"/>
          </p:cNvSpPr>
          <p:nvPr/>
        </p:nvSpPr>
        <p:spPr bwMode="auto">
          <a:xfrm>
            <a:off x="4934650" y="473386"/>
            <a:ext cx="3338350" cy="5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144000" anchor="ctr" anchorCtr="0">
            <a:spAutoFit/>
          </a:bodyPr>
          <a:lstStyle>
            <a:lvl1pPr marL="342900" indent="-342900" eaLnBrk="0" hangingPunct="0">
              <a:defRPr kumimoji="1" sz="3600">
                <a:solidFill>
                  <a:schemeClr val="tx1"/>
                </a:solidFill>
                <a:latin typeface="メイリオ" pitchFamily="50" charset="-128"/>
                <a:ea typeface="メイリオ" pitchFamily="50" charset="-128"/>
                <a:cs typeface="メイリオ" pitchFamily="50" charset="-128"/>
              </a:defRPr>
            </a:lvl1pPr>
            <a:lvl2pPr marL="742950" indent="-285750" eaLnBrk="0" hangingPunct="0">
              <a:defRPr kumimoji="1" sz="3600">
                <a:solidFill>
                  <a:schemeClr val="tx1"/>
                </a:solidFill>
                <a:latin typeface="メイリオ" pitchFamily="50" charset="-128"/>
                <a:ea typeface="メイリオ" pitchFamily="50" charset="-128"/>
                <a:cs typeface="メイリオ" pitchFamily="50" charset="-128"/>
              </a:defRPr>
            </a:lvl2pPr>
            <a:lvl3pPr marL="1143000" indent="-228600" eaLnBrk="0" hangingPunct="0">
              <a:defRPr kumimoji="1" sz="3600">
                <a:solidFill>
                  <a:schemeClr val="tx1"/>
                </a:solidFill>
                <a:latin typeface="メイリオ" pitchFamily="50" charset="-128"/>
                <a:ea typeface="メイリオ" pitchFamily="50" charset="-128"/>
                <a:cs typeface="メイリオ" pitchFamily="50" charset="-128"/>
              </a:defRPr>
            </a:lvl3pPr>
            <a:lvl4pPr marL="1600200" indent="-228600" eaLnBrk="0" hangingPunct="0">
              <a:defRPr kumimoji="1" sz="3600">
                <a:solidFill>
                  <a:schemeClr val="tx1"/>
                </a:solidFill>
                <a:latin typeface="メイリオ" pitchFamily="50" charset="-128"/>
                <a:ea typeface="メイリオ" pitchFamily="50" charset="-128"/>
                <a:cs typeface="メイリオ" pitchFamily="50" charset="-128"/>
              </a:defRPr>
            </a:lvl4pPr>
            <a:lvl5pPr marL="2057400" indent="-228600" eaLnBrk="0" hangingPunct="0">
              <a:defRPr kumimoji="1" sz="3600">
                <a:solidFill>
                  <a:schemeClr val="tx1"/>
                </a:solidFill>
                <a:latin typeface="メイリオ" pitchFamily="50" charset="-128"/>
                <a:ea typeface="メイリオ" pitchFamily="50" charset="-128"/>
                <a:cs typeface="メイリオ" pitchFamily="50" charset="-128"/>
              </a:defRPr>
            </a:lvl5pPr>
            <a:lvl6pPr marL="25146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6pPr>
            <a:lvl7pPr marL="29718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7pPr>
            <a:lvl8pPr marL="34290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8pPr>
            <a:lvl9pPr marL="38862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9pPr>
          </a:lstStyle>
          <a:p>
            <a:pPr marL="342900" marR="0" lvl="0" indent="-342900" algn="ctr" defTabSz="914400" rtl="0" eaLnBrk="1" fontAlgn="auto" latinLnBrk="0" hangingPunct="1">
              <a:lnSpc>
                <a:spcPct val="90000"/>
              </a:lnSpc>
              <a:spcBef>
                <a:spcPct val="50000"/>
              </a:spcBef>
              <a:spcAft>
                <a:spcPts val="0"/>
              </a:spcAft>
              <a:buClr>
                <a:srgbClr val="6699FF"/>
              </a:buClr>
              <a:buSzPct val="60000"/>
              <a:buFontTx/>
              <a:buNone/>
              <a:tabLst/>
              <a:defRPr/>
            </a:pPr>
            <a:r>
              <a:rPr kumimoji="1" lang="en-US" altLang="ja-JP" sz="2667" b="1" i="0" u="sng" strike="noStrike" kern="1200" cap="none" spc="253" normalizeH="0" baseline="0" noProof="0" dirty="0">
                <a:ln>
                  <a:noFill/>
                </a:ln>
                <a:solidFill>
                  <a:srgbClr val="333333"/>
                </a:solidFill>
                <a:effectLst/>
                <a:uLnTx/>
                <a:uFillTx/>
                <a:latin typeface="Noto Sans CJK JP Bold" pitchFamily="34" charset="-128"/>
                <a:ea typeface="Noto Sans CJK JP Bold" pitchFamily="34" charset="-128"/>
              </a:rPr>
              <a:t>Being Workshop</a:t>
            </a:r>
            <a:endParaRPr kumimoji="1" lang="ja-JP" altLang="en-US" sz="2400" b="1" i="0" u="sng" strike="noStrike" kern="1200" cap="none" spc="227" normalizeH="0" baseline="0" noProof="0" dirty="0">
              <a:ln>
                <a:noFill/>
              </a:ln>
              <a:solidFill>
                <a:srgbClr val="333333"/>
              </a:solidFill>
              <a:effectLst/>
              <a:uLnTx/>
              <a:uFillTx/>
              <a:latin typeface="Noto Sans CJK JP Bold" pitchFamily="34" charset="-128"/>
              <a:ea typeface="Noto Sans CJK JP Bold" pitchFamily="34" charset="-128"/>
            </a:endParaRPr>
          </a:p>
        </p:txBody>
      </p:sp>
      <p:sp>
        <p:nvSpPr>
          <p:cNvPr id="11" name="Rectangle 2">
            <a:extLst>
              <a:ext uri="{FF2B5EF4-FFF2-40B4-BE49-F238E27FC236}">
                <a16:creationId xmlns:a16="http://schemas.microsoft.com/office/drawing/2014/main" id="{9C727919-4E74-4BC6-B636-EC26D65F8AAE}"/>
              </a:ext>
            </a:extLst>
          </p:cNvPr>
          <p:cNvSpPr>
            <a:spLocks noChangeArrowheads="1"/>
          </p:cNvSpPr>
          <p:nvPr/>
        </p:nvSpPr>
        <p:spPr bwMode="auto">
          <a:xfrm>
            <a:off x="5032825" y="1707827"/>
            <a:ext cx="4018753" cy="645493"/>
          </a:xfrm>
          <a:prstGeom prst="rect">
            <a:avLst/>
          </a:prstGeom>
          <a:noFill/>
          <a:ln w="25400" algn="ctr">
            <a:noFill/>
            <a:miter lim="800000"/>
            <a:headEnd/>
            <a:tailEnd/>
          </a:ln>
        </p:spPr>
        <p:txBody>
          <a:bodyPr wrap="none" lIns="0" tIns="0" rIns="0" bIns="0" anchor="ctr"/>
          <a:lstStyle/>
          <a:p>
            <a:pPr marL="0" marR="0" lvl="0" indent="0" algn="dist"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ワークショップの目的</a:t>
            </a:r>
          </a:p>
        </p:txBody>
      </p:sp>
      <p:sp>
        <p:nvSpPr>
          <p:cNvPr id="21" name="Rectangle 2">
            <a:extLst>
              <a:ext uri="{FF2B5EF4-FFF2-40B4-BE49-F238E27FC236}">
                <a16:creationId xmlns:a16="http://schemas.microsoft.com/office/drawing/2014/main" id="{26CC5F30-E7FF-4100-88D9-FF6F43D1F30C}"/>
              </a:ext>
            </a:extLst>
          </p:cNvPr>
          <p:cNvSpPr>
            <a:spLocks noChangeArrowheads="1"/>
          </p:cNvSpPr>
          <p:nvPr/>
        </p:nvSpPr>
        <p:spPr bwMode="auto">
          <a:xfrm>
            <a:off x="5032825" y="3927215"/>
            <a:ext cx="3272627"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インパクトについて</a:t>
            </a:r>
          </a:p>
        </p:txBody>
      </p:sp>
      <p:sp>
        <p:nvSpPr>
          <p:cNvPr id="15" name="Rectangle 2">
            <a:extLst>
              <a:ext uri="{FF2B5EF4-FFF2-40B4-BE49-F238E27FC236}">
                <a16:creationId xmlns:a16="http://schemas.microsoft.com/office/drawing/2014/main" id="{BA17D0F0-A304-418E-A6C7-18F23D27621F}"/>
              </a:ext>
            </a:extLst>
          </p:cNvPr>
          <p:cNvSpPr>
            <a:spLocks noChangeArrowheads="1"/>
          </p:cNvSpPr>
          <p:nvPr/>
        </p:nvSpPr>
        <p:spPr bwMode="auto">
          <a:xfrm>
            <a:off x="5039883" y="5089964"/>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つながり合いを言語化してみよう</a:t>
            </a:r>
          </a:p>
        </p:txBody>
      </p:sp>
      <p:sp>
        <p:nvSpPr>
          <p:cNvPr id="17" name="テキスト ボックス 16">
            <a:extLst>
              <a:ext uri="{FF2B5EF4-FFF2-40B4-BE49-F238E27FC236}">
                <a16:creationId xmlns:a16="http://schemas.microsoft.com/office/drawing/2014/main" id="{13D14482-32E1-407A-910F-DA1F2AB3D9B5}"/>
              </a:ext>
            </a:extLst>
          </p:cNvPr>
          <p:cNvSpPr txBox="1"/>
          <p:nvPr/>
        </p:nvSpPr>
        <p:spPr>
          <a:xfrm>
            <a:off x="3048616" y="2788288"/>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Step1</a:t>
            </a:r>
            <a:endParaRPr kumimoji="1" lang="ja-JP" altLang="en-US" sz="3733" b="1" i="0" u="none" strike="noStrike" kern="1200" cap="none" spc="0" normalizeH="0" baseline="0" noProof="0" dirty="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8" name="テキスト ボックス 17">
            <a:extLst>
              <a:ext uri="{FF2B5EF4-FFF2-40B4-BE49-F238E27FC236}">
                <a16:creationId xmlns:a16="http://schemas.microsoft.com/office/drawing/2014/main" id="{8024BB27-90AB-4415-9F5E-3476F78B8D42}"/>
              </a:ext>
            </a:extLst>
          </p:cNvPr>
          <p:cNvSpPr txBox="1"/>
          <p:nvPr/>
        </p:nvSpPr>
        <p:spPr>
          <a:xfrm>
            <a:off x="3048616" y="3814289"/>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rPr>
              <a:t>Step2</a:t>
            </a:r>
            <a:endParaRPr kumimoji="1" lang="ja-JP" altLang="en-US"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9" name="テキスト ボックス 18">
            <a:extLst>
              <a:ext uri="{FF2B5EF4-FFF2-40B4-BE49-F238E27FC236}">
                <a16:creationId xmlns:a16="http://schemas.microsoft.com/office/drawing/2014/main" id="{74BCD0F6-5FBA-4489-8D19-8868D0103229}"/>
              </a:ext>
            </a:extLst>
          </p:cNvPr>
          <p:cNvSpPr txBox="1"/>
          <p:nvPr/>
        </p:nvSpPr>
        <p:spPr>
          <a:xfrm>
            <a:off x="3048616" y="4869160"/>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rPr>
              <a:t>Step3</a:t>
            </a:r>
            <a:endParaRPr kumimoji="1" lang="ja-JP" altLang="en-US"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 name="テキスト ボックス 1">
            <a:extLst>
              <a:ext uri="{FF2B5EF4-FFF2-40B4-BE49-F238E27FC236}">
                <a16:creationId xmlns:a16="http://schemas.microsoft.com/office/drawing/2014/main" id="{7C467FA9-BA5A-64ED-E850-90CC7C83F70E}"/>
              </a:ext>
            </a:extLst>
          </p:cNvPr>
          <p:cNvSpPr txBox="1"/>
          <p:nvPr/>
        </p:nvSpPr>
        <p:spPr>
          <a:xfrm>
            <a:off x="10317193" y="6479392"/>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8544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693B660D-18BF-3DE3-213E-B6FC768368CA}"/>
              </a:ext>
            </a:extLst>
          </p:cNvPr>
          <p:cNvSpPr>
            <a:spLocks noGrp="1"/>
          </p:cNvSpPr>
          <p:nvPr>
            <p:ph type="title"/>
          </p:nvPr>
        </p:nvSpPr>
        <p:spPr>
          <a:xfrm>
            <a:off x="335360" y="246319"/>
            <a:ext cx="10972800" cy="522747"/>
          </a:xfrm>
        </p:spPr>
        <p:txBody>
          <a:bodyPr>
            <a:normAutofit/>
          </a:bodyPr>
          <a:lstStyle/>
          <a:p>
            <a:r>
              <a:rPr kumimoji="1" lang="ja-JP" altLang="en-US" dirty="0">
                <a:latin typeface="+mj-ea"/>
                <a:ea typeface="+mj-ea"/>
              </a:rPr>
              <a:t>インタビュー</a:t>
            </a:r>
          </a:p>
        </p:txBody>
      </p:sp>
      <p:sp>
        <p:nvSpPr>
          <p:cNvPr id="3" name="Rectangle 2">
            <a:extLst>
              <a:ext uri="{FF2B5EF4-FFF2-40B4-BE49-F238E27FC236}">
                <a16:creationId xmlns:a16="http://schemas.microsoft.com/office/drawing/2014/main" id="{06AE0F0D-FA52-FB95-0A28-FB15D3755919}"/>
              </a:ext>
            </a:extLst>
          </p:cNvPr>
          <p:cNvSpPr>
            <a:spLocks noChangeArrowheads="1"/>
          </p:cNvSpPr>
          <p:nvPr/>
        </p:nvSpPr>
        <p:spPr bwMode="auto">
          <a:xfrm>
            <a:off x="188773" y="1065339"/>
            <a:ext cx="11830051" cy="1200329"/>
          </a:xfrm>
          <a:prstGeom prst="rect">
            <a:avLst/>
          </a:prstGeom>
          <a:noFill/>
          <a:ln w="38100" algn="ctr">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lIns="144000" tIns="72000" rIns="144000" bIns="72000" anchor="ctr"/>
          <a:lstStyle>
            <a:lvl1pPr indent="180975" defTabSz="323850">
              <a:spcBef>
                <a:spcPct val="30000"/>
              </a:spcBef>
              <a:buClr>
                <a:schemeClr val="folHlink"/>
              </a:buClr>
              <a:buFont typeface="Wingdings" panose="05000000000000000000" pitchFamily="2" charset="2"/>
              <a:buChar char="n"/>
              <a:defRPr kumimoji="1" sz="1600">
                <a:solidFill>
                  <a:schemeClr val="tx1"/>
                </a:solidFill>
                <a:latin typeface="Tahoma" panose="020B0604030504040204" pitchFamily="34" charset="0"/>
                <a:ea typeface="ＭＳ Ｐゴシック" panose="020B0600070205080204" pitchFamily="50" charset="-128"/>
              </a:defRPr>
            </a:lvl1pPr>
            <a:lvl2pPr marL="742950" indent="-285750" defTabSz="323850">
              <a:spcBef>
                <a:spcPct val="30000"/>
              </a:spcBef>
              <a:buClr>
                <a:schemeClr val="folHlink"/>
              </a:buClr>
              <a:buSzPct val="90000"/>
              <a:buFont typeface="Wingdings" panose="05000000000000000000" pitchFamily="2" charset="2"/>
              <a:buChar char="u"/>
              <a:defRPr kumimoji="1" sz="1400">
                <a:solidFill>
                  <a:schemeClr val="tx1"/>
                </a:solidFill>
                <a:latin typeface="Tahoma" panose="020B0604030504040204" pitchFamily="34" charset="0"/>
                <a:ea typeface="ＭＳ Ｐゴシック" panose="020B0600070205080204" pitchFamily="50" charset="-128"/>
              </a:defRPr>
            </a:lvl2pPr>
            <a:lvl3pPr marL="1143000" indent="-228600" defTabSz="323850">
              <a:spcBef>
                <a:spcPct val="20000"/>
              </a:spcBef>
              <a:buClr>
                <a:schemeClr val="folHlink"/>
              </a:buClr>
              <a:buFont typeface="Wingdings" panose="05000000000000000000" pitchFamily="2" charset="2"/>
              <a:buChar char="l"/>
              <a:defRPr kumimoji="1" sz="1400">
                <a:solidFill>
                  <a:schemeClr val="tx1"/>
                </a:solidFill>
                <a:latin typeface="Tahoma" panose="020B0604030504040204" pitchFamily="34" charset="0"/>
                <a:ea typeface="ＭＳ Ｐゴシック" panose="020B0600070205080204" pitchFamily="50" charset="-128"/>
              </a:defRPr>
            </a:lvl3pPr>
            <a:lvl4pPr marL="1600200" indent="-228600" defTabSz="323850">
              <a:spcBef>
                <a:spcPct val="15000"/>
              </a:spcBef>
              <a:buClr>
                <a:schemeClr val="folHlink"/>
              </a:buClr>
              <a:buSzPct val="70000"/>
              <a:buFont typeface="Wingdings" panose="05000000000000000000" pitchFamily="2" charset="2"/>
              <a:buChar char="ü"/>
              <a:defRPr kumimoji="1" sz="1200">
                <a:solidFill>
                  <a:schemeClr val="tx1"/>
                </a:solidFill>
                <a:latin typeface="Tahoma" panose="020B0604030504040204" pitchFamily="34" charset="0"/>
                <a:ea typeface="ＭＳ Ｐゴシック" panose="020B0600070205080204" pitchFamily="50" charset="-128"/>
              </a:defRPr>
            </a:lvl4pPr>
            <a:lvl5pPr marL="2057400" indent="-228600" defTabSz="323850">
              <a:spcBef>
                <a:spcPct val="10000"/>
              </a:spcBef>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5pPr>
            <a:lvl6pPr marL="2514600" indent="-228600" defTabSz="32385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6pPr>
            <a:lvl7pPr marL="2971800" indent="-228600" defTabSz="32385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7pPr>
            <a:lvl8pPr marL="3429000" indent="-228600" defTabSz="32385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8pPr>
            <a:lvl9pPr marL="3886200" indent="-228600" defTabSz="32385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9pPr>
          </a:lstStyle>
          <a:p>
            <a:pPr algn="ctr" eaLnBrk="1" fontAlgn="ctr">
              <a:spcBef>
                <a:spcPct val="25000"/>
              </a:spcBef>
              <a:buClr>
                <a:srgbClr val="FF6600"/>
              </a:buClr>
              <a:buFont typeface="Wingdings" panose="05000000000000000000" pitchFamily="2" charset="2"/>
              <a:buNone/>
            </a:pPr>
            <a:endParaRPr lang="ja-JP" altLang="ja-JP" sz="2133" b="1">
              <a:latin typeface="+mn-ea"/>
              <a:ea typeface="+mn-ea"/>
            </a:endParaRPr>
          </a:p>
        </p:txBody>
      </p:sp>
      <p:sp>
        <p:nvSpPr>
          <p:cNvPr id="4" name="Rectangle 3">
            <a:extLst>
              <a:ext uri="{FF2B5EF4-FFF2-40B4-BE49-F238E27FC236}">
                <a16:creationId xmlns:a16="http://schemas.microsoft.com/office/drawing/2014/main" id="{A5F70BCB-CE9B-B9B6-441A-53BD5F884943}"/>
              </a:ext>
            </a:extLst>
          </p:cNvPr>
          <p:cNvSpPr>
            <a:spLocks noChangeArrowheads="1"/>
          </p:cNvSpPr>
          <p:nvPr/>
        </p:nvSpPr>
        <p:spPr bwMode="auto">
          <a:xfrm>
            <a:off x="637725" y="1217064"/>
            <a:ext cx="1091654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30000"/>
              </a:spcBef>
              <a:buClr>
                <a:schemeClr val="folHlink"/>
              </a:buClr>
              <a:buFont typeface="Wingdings" panose="05000000000000000000" pitchFamily="2" charset="2"/>
              <a:buChar char="n"/>
              <a:defRPr kumimoji="1" sz="1600">
                <a:solidFill>
                  <a:schemeClr val="tx1"/>
                </a:solidFill>
                <a:latin typeface="Tahoma" panose="020B0604030504040204" pitchFamily="34" charset="0"/>
                <a:ea typeface="ＭＳ Ｐゴシック" panose="020B0600070205080204" pitchFamily="50" charset="-128"/>
              </a:defRPr>
            </a:lvl1pPr>
            <a:lvl2pPr marL="742950" indent="-285750">
              <a:spcBef>
                <a:spcPct val="30000"/>
              </a:spcBef>
              <a:buClr>
                <a:schemeClr val="folHlink"/>
              </a:buClr>
              <a:buSzPct val="90000"/>
              <a:buFont typeface="Wingdings" panose="05000000000000000000" pitchFamily="2" charset="2"/>
              <a:buChar char="u"/>
              <a:defRPr kumimoji="1" sz="1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Font typeface="Wingdings" panose="05000000000000000000" pitchFamily="2" charset="2"/>
              <a:buChar char="l"/>
              <a:defRPr kumimoji="1" sz="1400">
                <a:solidFill>
                  <a:schemeClr val="tx1"/>
                </a:solidFill>
                <a:latin typeface="Tahoma" panose="020B0604030504040204" pitchFamily="34" charset="0"/>
                <a:ea typeface="ＭＳ Ｐゴシック" panose="020B0600070205080204" pitchFamily="50" charset="-128"/>
              </a:defRPr>
            </a:lvl3pPr>
            <a:lvl4pPr marL="1600200" indent="-228600">
              <a:spcBef>
                <a:spcPct val="15000"/>
              </a:spcBef>
              <a:buClr>
                <a:schemeClr val="folHlink"/>
              </a:buClr>
              <a:buSzPct val="70000"/>
              <a:buFont typeface="Wingdings" panose="05000000000000000000" pitchFamily="2" charset="2"/>
              <a:buChar char="ü"/>
              <a:defRPr kumimoji="1" sz="1200">
                <a:solidFill>
                  <a:schemeClr val="tx1"/>
                </a:solidFill>
                <a:latin typeface="Tahoma" panose="020B0604030504040204" pitchFamily="34" charset="0"/>
                <a:ea typeface="ＭＳ Ｐゴシック" panose="020B0600070205080204" pitchFamily="50" charset="-128"/>
              </a:defRPr>
            </a:lvl4pPr>
            <a:lvl5pPr marL="2057400" indent="-228600">
              <a:spcBef>
                <a:spcPct val="10000"/>
              </a:spcBef>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10000"/>
              </a:spcBef>
              <a:spcAft>
                <a:spcPct val="0"/>
              </a:spcAft>
              <a:buClr>
                <a:schemeClr val="folHlink"/>
              </a:buClr>
              <a:buChar char="–"/>
              <a:defRPr kumimoji="1" sz="1200">
                <a:solidFill>
                  <a:schemeClr val="tx1"/>
                </a:solidFill>
                <a:latin typeface="Tahoma" panose="020B0604030504040204" pitchFamily="34" charset="0"/>
                <a:ea typeface="ＭＳ Ｐゴシック" panose="020B0600070205080204" pitchFamily="50" charset="-128"/>
              </a:defRPr>
            </a:lvl9pPr>
          </a:lstStyle>
          <a:p>
            <a:pPr algn="ctr" eaLnBrk="1">
              <a:spcBef>
                <a:spcPct val="0"/>
              </a:spcBef>
              <a:buClrTx/>
              <a:buFontTx/>
              <a:buNone/>
            </a:pPr>
            <a:r>
              <a:rPr lang="ja-JP" altLang="en-US" sz="2400" dirty="0">
                <a:latin typeface="+mn-ea"/>
                <a:ea typeface="+mn-ea"/>
              </a:rPr>
              <a:t>二人一組になり相互にインタビューしあってください</a:t>
            </a:r>
            <a:endParaRPr lang="en-US" altLang="ja-JP" sz="2400" dirty="0">
              <a:latin typeface="+mn-ea"/>
              <a:ea typeface="+mn-ea"/>
            </a:endParaRPr>
          </a:p>
          <a:p>
            <a:pPr algn="ctr" eaLnBrk="1">
              <a:spcBef>
                <a:spcPct val="0"/>
              </a:spcBef>
              <a:buClrTx/>
              <a:buFontTx/>
              <a:buNone/>
            </a:pPr>
            <a:r>
              <a:rPr lang="en-US" altLang="ja-JP" sz="2400" dirty="0">
                <a:latin typeface="+mn-ea"/>
                <a:ea typeface="+mn-ea"/>
              </a:rPr>
              <a:t>(</a:t>
            </a:r>
            <a:r>
              <a:rPr lang="ja-JP" altLang="en-US" sz="2400" dirty="0">
                <a:latin typeface="+mn-ea"/>
                <a:ea typeface="+mn-ea"/>
              </a:rPr>
              <a:t>４分</a:t>
            </a:r>
            <a:r>
              <a:rPr lang="en-US" altLang="ja-JP" sz="2400" dirty="0">
                <a:latin typeface="+mn-ea"/>
                <a:ea typeface="+mn-ea"/>
              </a:rPr>
              <a:t>×</a:t>
            </a:r>
            <a:r>
              <a:rPr lang="ja-JP" altLang="en-US" sz="2400" dirty="0">
                <a:latin typeface="+mn-ea"/>
                <a:ea typeface="+mn-ea"/>
              </a:rPr>
              <a:t>３問</a:t>
            </a:r>
            <a:r>
              <a:rPr lang="en-US" altLang="ja-JP" sz="2400" dirty="0">
                <a:latin typeface="+mn-ea"/>
                <a:ea typeface="+mn-ea"/>
              </a:rPr>
              <a:t>×2</a:t>
            </a:r>
            <a:r>
              <a:rPr lang="ja-JP" altLang="en-US" sz="2400" dirty="0">
                <a:latin typeface="+mn-ea"/>
                <a:ea typeface="+mn-ea"/>
              </a:rPr>
              <a:t>人＝</a:t>
            </a:r>
            <a:r>
              <a:rPr lang="en-US" altLang="ja-JP" sz="2400" dirty="0">
                <a:latin typeface="+mn-ea"/>
                <a:ea typeface="+mn-ea"/>
              </a:rPr>
              <a:t>24</a:t>
            </a:r>
            <a:r>
              <a:rPr lang="ja-JP" altLang="en-US" sz="2400" dirty="0">
                <a:latin typeface="+mn-ea"/>
                <a:ea typeface="+mn-ea"/>
              </a:rPr>
              <a:t>分間）</a:t>
            </a:r>
            <a:endParaRPr lang="en-US" altLang="ja-JP" sz="2400" dirty="0">
              <a:latin typeface="+mn-ea"/>
              <a:ea typeface="+mn-ea"/>
            </a:endParaRPr>
          </a:p>
          <a:p>
            <a:pPr algn="ctr" eaLnBrk="1">
              <a:spcBef>
                <a:spcPct val="0"/>
              </a:spcBef>
              <a:buClrTx/>
              <a:buFontTx/>
              <a:buNone/>
            </a:pPr>
            <a:endParaRPr lang="en-US" altLang="ja-JP" sz="2400" dirty="0">
              <a:latin typeface="+mn-ea"/>
              <a:ea typeface="+mn-ea"/>
            </a:endParaRPr>
          </a:p>
        </p:txBody>
      </p:sp>
      <p:sp>
        <p:nvSpPr>
          <p:cNvPr id="5" name="Rectangle 5">
            <a:extLst>
              <a:ext uri="{FF2B5EF4-FFF2-40B4-BE49-F238E27FC236}">
                <a16:creationId xmlns:a16="http://schemas.microsoft.com/office/drawing/2014/main" id="{C9BBD76C-E568-E8F4-46C5-649B6FC7177C}"/>
              </a:ext>
            </a:extLst>
          </p:cNvPr>
          <p:cNvSpPr>
            <a:spLocks noChangeArrowheads="1"/>
          </p:cNvSpPr>
          <p:nvPr/>
        </p:nvSpPr>
        <p:spPr bwMode="auto">
          <a:xfrm>
            <a:off x="387106" y="3094897"/>
            <a:ext cx="11433384" cy="3516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defTabSz="1019175">
              <a:spcBef>
                <a:spcPct val="30000"/>
              </a:spcBef>
              <a:buClr>
                <a:schemeClr val="folHlink"/>
              </a:buClr>
              <a:buFont typeface="Wingdings" panose="05000000000000000000" pitchFamily="2" charset="2"/>
              <a:buChar char="n"/>
              <a:tabLst>
                <a:tab pos="723900" algn="l"/>
                <a:tab pos="1620838" algn="l"/>
              </a:tabLst>
              <a:defRPr kumimoji="1" sz="1600">
                <a:solidFill>
                  <a:schemeClr val="tx1"/>
                </a:solidFill>
                <a:latin typeface="Tahoma" panose="020B0604030504040204" pitchFamily="34" charset="0"/>
                <a:ea typeface="ＭＳ Ｐゴシック" panose="020B0600070205080204" pitchFamily="50" charset="-128"/>
              </a:defRPr>
            </a:lvl1pPr>
            <a:lvl2pPr marL="742950" indent="-285750" defTabSz="1019175">
              <a:spcBef>
                <a:spcPct val="30000"/>
              </a:spcBef>
              <a:buClr>
                <a:schemeClr val="folHlink"/>
              </a:buClr>
              <a:buSzPct val="90000"/>
              <a:buFont typeface="Wingdings" panose="05000000000000000000" pitchFamily="2" charset="2"/>
              <a:buChar char="u"/>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2pPr>
            <a:lvl3pPr marL="1143000" indent="-228600" defTabSz="1019175">
              <a:spcBef>
                <a:spcPct val="20000"/>
              </a:spcBef>
              <a:buClr>
                <a:schemeClr val="folHlink"/>
              </a:buClr>
              <a:buFont typeface="Wingdings" panose="05000000000000000000" pitchFamily="2" charset="2"/>
              <a:buChar char="l"/>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3pPr>
            <a:lvl4pPr marL="1600200" indent="-228600" defTabSz="1019175">
              <a:spcBef>
                <a:spcPct val="15000"/>
              </a:spcBef>
              <a:buClr>
                <a:schemeClr val="folHlink"/>
              </a:buClr>
              <a:buSzPct val="70000"/>
              <a:buFont typeface="Wingdings" panose="05000000000000000000" pitchFamily="2" charset="2"/>
              <a:buChar char="ü"/>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4pPr>
            <a:lvl5pPr marL="2057400" indent="-228600" defTabSz="1019175">
              <a:spcBef>
                <a:spcPct val="10000"/>
              </a:spcBef>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5pPr>
            <a:lvl6pPr marL="25146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6pPr>
            <a:lvl7pPr marL="29718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7pPr>
            <a:lvl8pPr marL="34290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8pPr>
            <a:lvl9pPr marL="38862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9pPr>
          </a:lstStyle>
          <a:p>
            <a:pPr eaLnBrk="1" hangingPunct="1">
              <a:lnSpc>
                <a:spcPct val="120000"/>
              </a:lnSpc>
            </a:pPr>
            <a:r>
              <a:rPr lang="ja-JP" altLang="en-US" sz="2133" dirty="0">
                <a:latin typeface="+mn-ea"/>
                <a:ea typeface="+mn-ea"/>
              </a:rPr>
              <a:t>二人一組で相互にインタビューをしあってください。話し手、聴き手を決め、全ての質問項目に対するインタビューが終わったら、役割を交代してください</a:t>
            </a:r>
            <a:endParaRPr lang="en-US" altLang="ja-JP" sz="2133" dirty="0">
              <a:latin typeface="+mn-ea"/>
              <a:ea typeface="+mn-ea"/>
            </a:endParaRPr>
          </a:p>
          <a:p>
            <a:pPr marL="0" indent="0" eaLnBrk="1" hangingPunct="1">
              <a:lnSpc>
                <a:spcPct val="120000"/>
              </a:lnSpc>
              <a:buNone/>
            </a:pPr>
            <a:endParaRPr lang="en-US" altLang="ja-JP" sz="2133" dirty="0">
              <a:latin typeface="+mn-ea"/>
              <a:ea typeface="+mn-ea"/>
            </a:endParaRPr>
          </a:p>
          <a:p>
            <a:pPr eaLnBrk="1" hangingPunct="1">
              <a:lnSpc>
                <a:spcPct val="120000"/>
              </a:lnSpc>
            </a:pPr>
            <a:r>
              <a:rPr lang="ja-JP" altLang="en-US" sz="2133" dirty="0">
                <a:latin typeface="+mn-ea"/>
                <a:ea typeface="+mn-ea"/>
              </a:rPr>
              <a:t>全員がそろってから、次のワークを開始いたしますので、時間厳守でお願いします</a:t>
            </a:r>
            <a:endParaRPr lang="en-US" altLang="ja-JP" sz="2133" dirty="0">
              <a:latin typeface="+mn-ea"/>
              <a:ea typeface="+mn-ea"/>
            </a:endParaRPr>
          </a:p>
          <a:p>
            <a:pPr eaLnBrk="1" hangingPunct="1">
              <a:lnSpc>
                <a:spcPct val="120000"/>
              </a:lnSpc>
            </a:pPr>
            <a:endParaRPr lang="en-US" altLang="ja-JP" sz="2133" dirty="0">
              <a:latin typeface="+mn-ea"/>
              <a:ea typeface="+mn-ea"/>
            </a:endParaRPr>
          </a:p>
          <a:p>
            <a:pPr marL="0" indent="0" eaLnBrk="1" hangingPunct="1">
              <a:lnSpc>
                <a:spcPct val="120000"/>
              </a:lnSpc>
              <a:buNone/>
            </a:pPr>
            <a:r>
              <a:rPr lang="en-US" altLang="ja-JP" sz="2133" dirty="0">
                <a:latin typeface="+mn-ea"/>
                <a:ea typeface="+mn-ea"/>
              </a:rPr>
              <a:t>※</a:t>
            </a:r>
            <a:r>
              <a:rPr lang="ja-JP" altLang="en-US" sz="2133" dirty="0">
                <a:latin typeface="+mn-ea"/>
                <a:ea typeface="+mn-ea"/>
              </a:rPr>
              <a:t>出社の方はマイクとカメラオフでお願いします。</a:t>
            </a:r>
            <a:endParaRPr lang="en-US" altLang="ja-JP" sz="2133" dirty="0">
              <a:latin typeface="+mn-ea"/>
              <a:ea typeface="+mn-ea"/>
            </a:endParaRPr>
          </a:p>
        </p:txBody>
      </p:sp>
      <p:sp>
        <p:nvSpPr>
          <p:cNvPr id="6" name="テキスト ボックス 5">
            <a:extLst>
              <a:ext uri="{FF2B5EF4-FFF2-40B4-BE49-F238E27FC236}">
                <a16:creationId xmlns:a16="http://schemas.microsoft.com/office/drawing/2014/main" id="{6242B9A8-0EB9-548C-0FFA-7AFF1954B6EF}"/>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172906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97C3B8FC-8590-3A5B-8929-D34D3A2989BB}"/>
              </a:ext>
            </a:extLst>
          </p:cNvPr>
          <p:cNvSpPr>
            <a:spLocks noGrp="1"/>
          </p:cNvSpPr>
          <p:nvPr>
            <p:ph type="title"/>
          </p:nvPr>
        </p:nvSpPr>
        <p:spPr>
          <a:xfrm>
            <a:off x="335360" y="211149"/>
            <a:ext cx="10972800" cy="522747"/>
          </a:xfrm>
        </p:spPr>
        <p:txBody>
          <a:bodyPr>
            <a:normAutofit/>
          </a:bodyPr>
          <a:lstStyle/>
          <a:p>
            <a:r>
              <a:rPr kumimoji="1" lang="ja-JP" altLang="en-US" dirty="0">
                <a:latin typeface="+mj-ea"/>
                <a:ea typeface="+mj-ea"/>
              </a:rPr>
              <a:t>インタビュー（</a:t>
            </a:r>
            <a:r>
              <a:rPr kumimoji="1" lang="en-US" altLang="ja-JP" dirty="0">
                <a:latin typeface="+mj-ea"/>
                <a:ea typeface="+mj-ea"/>
              </a:rPr>
              <a:t>1/3</a:t>
            </a:r>
            <a:r>
              <a:rPr kumimoji="1" lang="ja-JP" altLang="en-US" dirty="0">
                <a:latin typeface="+mj-ea"/>
                <a:ea typeface="+mj-ea"/>
              </a:rPr>
              <a:t>）</a:t>
            </a:r>
          </a:p>
        </p:txBody>
      </p:sp>
      <p:sp>
        <p:nvSpPr>
          <p:cNvPr id="3" name="Rectangle 5">
            <a:extLst>
              <a:ext uri="{FF2B5EF4-FFF2-40B4-BE49-F238E27FC236}">
                <a16:creationId xmlns:a16="http://schemas.microsoft.com/office/drawing/2014/main" id="{4F334693-C7A2-88EA-661C-3C550C7F0C61}"/>
              </a:ext>
            </a:extLst>
          </p:cNvPr>
          <p:cNvSpPr>
            <a:spLocks noChangeArrowheads="1"/>
          </p:cNvSpPr>
          <p:nvPr/>
        </p:nvSpPr>
        <p:spPr bwMode="auto">
          <a:xfrm>
            <a:off x="188773" y="1308922"/>
            <a:ext cx="11379835" cy="5157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defTabSz="1019175">
              <a:spcBef>
                <a:spcPct val="30000"/>
              </a:spcBef>
              <a:buClr>
                <a:schemeClr val="folHlink"/>
              </a:buClr>
              <a:buFont typeface="Wingdings" panose="05000000000000000000" pitchFamily="2" charset="2"/>
              <a:buChar char="n"/>
              <a:tabLst>
                <a:tab pos="723900" algn="l"/>
                <a:tab pos="1620838" algn="l"/>
              </a:tabLst>
              <a:defRPr kumimoji="1" sz="1600">
                <a:solidFill>
                  <a:schemeClr val="tx1"/>
                </a:solidFill>
                <a:latin typeface="Tahoma" panose="020B0604030504040204" pitchFamily="34" charset="0"/>
                <a:ea typeface="ＭＳ Ｐゴシック" panose="020B0600070205080204" pitchFamily="50" charset="-128"/>
              </a:defRPr>
            </a:lvl1pPr>
            <a:lvl2pPr marL="742950" indent="-285750" defTabSz="1019175">
              <a:spcBef>
                <a:spcPct val="30000"/>
              </a:spcBef>
              <a:buClr>
                <a:schemeClr val="folHlink"/>
              </a:buClr>
              <a:buSzPct val="90000"/>
              <a:buFont typeface="Wingdings" panose="05000000000000000000" pitchFamily="2" charset="2"/>
              <a:buChar char="u"/>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2pPr>
            <a:lvl3pPr marL="1143000" indent="-228600" defTabSz="1019175">
              <a:spcBef>
                <a:spcPct val="20000"/>
              </a:spcBef>
              <a:buClr>
                <a:schemeClr val="folHlink"/>
              </a:buClr>
              <a:buFont typeface="Wingdings" panose="05000000000000000000" pitchFamily="2" charset="2"/>
              <a:buChar char="l"/>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3pPr>
            <a:lvl4pPr marL="1600200" indent="-228600" defTabSz="1019175">
              <a:spcBef>
                <a:spcPct val="15000"/>
              </a:spcBef>
              <a:buClr>
                <a:schemeClr val="folHlink"/>
              </a:buClr>
              <a:buSzPct val="70000"/>
              <a:buFont typeface="Wingdings" panose="05000000000000000000" pitchFamily="2" charset="2"/>
              <a:buChar char="ü"/>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4pPr>
            <a:lvl5pPr marL="2057400" indent="-228600" defTabSz="1019175">
              <a:spcBef>
                <a:spcPct val="10000"/>
              </a:spcBef>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5pPr>
            <a:lvl6pPr marL="25146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6pPr>
            <a:lvl7pPr marL="29718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7pPr>
            <a:lvl8pPr marL="34290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8pPr>
            <a:lvl9pPr marL="38862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9pPr>
          </a:lstStyle>
          <a:p>
            <a:pPr>
              <a:lnSpc>
                <a:spcPct val="120000"/>
              </a:lnSpc>
            </a:pPr>
            <a:r>
              <a:rPr lang="ja-JP" altLang="en-US" sz="2400" dirty="0">
                <a:latin typeface="+mn-ea"/>
                <a:ea typeface="+mn-ea"/>
              </a:rPr>
              <a:t>始めるにあたって、あなたがこの会社で働き始めた最初の頃のことを知りたいと思います。</a:t>
            </a:r>
          </a:p>
          <a:p>
            <a:pPr marL="0" indent="0">
              <a:lnSpc>
                <a:spcPct val="120000"/>
              </a:lnSpc>
              <a:buNone/>
            </a:pPr>
            <a:endParaRPr lang="en-US" altLang="ja-JP" sz="2400" dirty="0">
              <a:latin typeface="+mn-ea"/>
              <a:ea typeface="+mn-ea"/>
            </a:endParaRPr>
          </a:p>
          <a:p>
            <a:pPr>
              <a:lnSpc>
                <a:spcPct val="120000"/>
              </a:lnSpc>
            </a:pPr>
            <a:r>
              <a:rPr lang="ja-JP" altLang="en-US" sz="2400" dirty="0">
                <a:latin typeface="+mn-ea"/>
                <a:ea typeface="+mn-ea"/>
              </a:rPr>
              <a:t>あなたが今の会社に入った理由や思い。そこに至るまでの幼少期からのあなた自身の物語（ストーリー）はどんなことがありましたか？</a:t>
            </a:r>
          </a:p>
          <a:p>
            <a:pPr>
              <a:lnSpc>
                <a:spcPct val="120000"/>
              </a:lnSpc>
            </a:pPr>
            <a:endParaRPr lang="ja-JP" altLang="en-US" sz="2400" dirty="0">
              <a:latin typeface="+mn-ea"/>
              <a:ea typeface="+mn-ea"/>
            </a:endParaRPr>
          </a:p>
          <a:p>
            <a:pPr>
              <a:lnSpc>
                <a:spcPct val="120000"/>
              </a:lnSpc>
            </a:pPr>
            <a:r>
              <a:rPr lang="ja-JP" altLang="en-US" sz="2400" dirty="0">
                <a:latin typeface="+mn-ea"/>
                <a:ea typeface="+mn-ea"/>
              </a:rPr>
              <a:t>少し気恥ずかしい気持ちもあるかも知れませんが、後で共有して欲しくないことは、おっしゃっていただければ省きますので、思いつくままに、言葉にしてみてください。</a:t>
            </a:r>
            <a:endParaRPr lang="en-US" altLang="ja-JP" sz="2400" dirty="0">
              <a:latin typeface="+mn-ea"/>
              <a:ea typeface="+mn-ea"/>
            </a:endParaRPr>
          </a:p>
          <a:p>
            <a:pPr>
              <a:lnSpc>
                <a:spcPct val="120000"/>
              </a:lnSpc>
            </a:pPr>
            <a:endParaRPr lang="en-US" altLang="ja-JP" sz="2400" dirty="0">
              <a:latin typeface="+mn-ea"/>
              <a:ea typeface="+mn-ea"/>
            </a:endParaRPr>
          </a:p>
          <a:p>
            <a:pPr marL="0" indent="0">
              <a:lnSpc>
                <a:spcPct val="120000"/>
              </a:lnSpc>
              <a:buNone/>
            </a:pPr>
            <a:endParaRPr lang="ja-JP" altLang="en-US" sz="2400" dirty="0">
              <a:latin typeface="+mn-ea"/>
              <a:ea typeface="+mn-ea"/>
            </a:endParaRPr>
          </a:p>
        </p:txBody>
      </p:sp>
      <p:sp>
        <p:nvSpPr>
          <p:cNvPr id="4" name="テキスト ボックス 3">
            <a:extLst>
              <a:ext uri="{FF2B5EF4-FFF2-40B4-BE49-F238E27FC236}">
                <a16:creationId xmlns:a16="http://schemas.microsoft.com/office/drawing/2014/main" id="{3262C050-A52C-ADA4-4B75-5BA6E72BE84C}"/>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21701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2790BF35-A7E9-A6D9-9303-257B84CDD512}"/>
              </a:ext>
            </a:extLst>
          </p:cNvPr>
          <p:cNvSpPr>
            <a:spLocks noGrp="1"/>
          </p:cNvSpPr>
          <p:nvPr>
            <p:ph type="title"/>
          </p:nvPr>
        </p:nvSpPr>
        <p:spPr>
          <a:xfrm>
            <a:off x="335360" y="246319"/>
            <a:ext cx="10972800" cy="522747"/>
          </a:xfrm>
        </p:spPr>
        <p:txBody>
          <a:bodyPr>
            <a:normAutofit/>
          </a:bodyPr>
          <a:lstStyle/>
          <a:p>
            <a:r>
              <a:rPr lang="ja-JP" altLang="en-US" dirty="0">
                <a:latin typeface="+mj-ea"/>
                <a:ea typeface="+mj-ea"/>
              </a:rPr>
              <a:t>インタビュー（</a:t>
            </a:r>
            <a:r>
              <a:rPr lang="en-US" altLang="ja-JP" dirty="0">
                <a:latin typeface="+mj-ea"/>
                <a:ea typeface="+mj-ea"/>
              </a:rPr>
              <a:t>2/3</a:t>
            </a:r>
            <a:r>
              <a:rPr lang="ja-JP" altLang="en-US" dirty="0">
                <a:latin typeface="+mj-ea"/>
                <a:ea typeface="+mj-ea"/>
              </a:rPr>
              <a:t>）</a:t>
            </a:r>
            <a:endParaRPr kumimoji="1" lang="ja-JP" altLang="en-US" dirty="0">
              <a:latin typeface="+mj-ea"/>
              <a:ea typeface="+mj-ea"/>
            </a:endParaRPr>
          </a:p>
        </p:txBody>
      </p:sp>
      <p:sp>
        <p:nvSpPr>
          <p:cNvPr id="3" name="Rectangle 5">
            <a:extLst>
              <a:ext uri="{FF2B5EF4-FFF2-40B4-BE49-F238E27FC236}">
                <a16:creationId xmlns:a16="http://schemas.microsoft.com/office/drawing/2014/main" id="{7DE40A36-3FCD-6331-A3E8-4FC2B1C9A7EF}"/>
              </a:ext>
            </a:extLst>
          </p:cNvPr>
          <p:cNvSpPr>
            <a:spLocks noChangeArrowheads="1"/>
          </p:cNvSpPr>
          <p:nvPr/>
        </p:nvSpPr>
        <p:spPr bwMode="auto">
          <a:xfrm>
            <a:off x="239350" y="1796819"/>
            <a:ext cx="11573343" cy="4624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defTabSz="1019175">
              <a:spcBef>
                <a:spcPct val="30000"/>
              </a:spcBef>
              <a:buClr>
                <a:schemeClr val="folHlink"/>
              </a:buClr>
              <a:buFont typeface="Wingdings" panose="05000000000000000000" pitchFamily="2" charset="2"/>
              <a:buChar char="n"/>
              <a:tabLst>
                <a:tab pos="723900" algn="l"/>
                <a:tab pos="1620838" algn="l"/>
              </a:tabLst>
              <a:defRPr kumimoji="1" sz="1600">
                <a:solidFill>
                  <a:schemeClr val="tx1"/>
                </a:solidFill>
                <a:latin typeface="Tahoma" panose="020B0604030504040204" pitchFamily="34" charset="0"/>
                <a:ea typeface="ＭＳ Ｐゴシック" panose="020B0600070205080204" pitchFamily="50" charset="-128"/>
              </a:defRPr>
            </a:lvl1pPr>
            <a:lvl2pPr marL="742950" indent="-285750" defTabSz="1019175">
              <a:spcBef>
                <a:spcPct val="30000"/>
              </a:spcBef>
              <a:buClr>
                <a:schemeClr val="folHlink"/>
              </a:buClr>
              <a:buSzPct val="90000"/>
              <a:buFont typeface="Wingdings" panose="05000000000000000000" pitchFamily="2" charset="2"/>
              <a:buChar char="u"/>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2pPr>
            <a:lvl3pPr marL="1143000" indent="-228600" defTabSz="1019175">
              <a:spcBef>
                <a:spcPct val="20000"/>
              </a:spcBef>
              <a:buClr>
                <a:schemeClr val="folHlink"/>
              </a:buClr>
              <a:buFont typeface="Wingdings" panose="05000000000000000000" pitchFamily="2" charset="2"/>
              <a:buChar char="l"/>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3pPr>
            <a:lvl4pPr marL="1600200" indent="-228600" defTabSz="1019175">
              <a:spcBef>
                <a:spcPct val="15000"/>
              </a:spcBef>
              <a:buClr>
                <a:schemeClr val="folHlink"/>
              </a:buClr>
              <a:buSzPct val="70000"/>
              <a:buFont typeface="Wingdings" panose="05000000000000000000" pitchFamily="2" charset="2"/>
              <a:buChar char="ü"/>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4pPr>
            <a:lvl5pPr marL="2057400" indent="-228600" defTabSz="1019175">
              <a:spcBef>
                <a:spcPct val="10000"/>
              </a:spcBef>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5pPr>
            <a:lvl6pPr marL="25146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6pPr>
            <a:lvl7pPr marL="29718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7pPr>
            <a:lvl8pPr marL="34290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8pPr>
            <a:lvl9pPr marL="38862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9pPr>
          </a:lstStyle>
          <a:p>
            <a:pPr>
              <a:lnSpc>
                <a:spcPct val="120000"/>
              </a:lnSpc>
            </a:pPr>
            <a:r>
              <a:rPr lang="ja-JP" altLang="en-US" sz="2400" dirty="0">
                <a:latin typeface="+mn-ea"/>
                <a:ea typeface="+mn-ea"/>
              </a:rPr>
              <a:t>今まで働いた経験をすべて振り返って、最高の体験。例えば、最もイキイキしたとき、最も輝いたとき、最も誇りに感じたときのことを思い出してください。</a:t>
            </a:r>
            <a:endParaRPr lang="en-US" altLang="ja-JP" sz="2400" dirty="0">
              <a:latin typeface="+mn-ea"/>
              <a:ea typeface="+mn-ea"/>
            </a:endParaRPr>
          </a:p>
          <a:p>
            <a:pPr>
              <a:lnSpc>
                <a:spcPct val="120000"/>
              </a:lnSpc>
            </a:pPr>
            <a:endParaRPr lang="ja-JP" altLang="en-US" sz="2400" dirty="0">
              <a:latin typeface="+mn-ea"/>
              <a:ea typeface="+mn-ea"/>
            </a:endParaRPr>
          </a:p>
          <a:p>
            <a:pPr>
              <a:lnSpc>
                <a:spcPct val="120000"/>
              </a:lnSpc>
            </a:pPr>
            <a:r>
              <a:rPr lang="ja-JP" altLang="en-US" sz="2400" dirty="0">
                <a:latin typeface="+mn-ea"/>
                <a:ea typeface="+mn-ea"/>
              </a:rPr>
              <a:t>何がそういった最高の体験を生み出したのでしょうか？誰が関わっていましたか？その時チームはどんな雰囲気で、どんな言葉が交わされていたでしょうか？</a:t>
            </a:r>
            <a:endParaRPr lang="en-US" altLang="ja-JP" sz="2400" dirty="0">
              <a:latin typeface="+mn-ea"/>
              <a:ea typeface="+mn-ea"/>
            </a:endParaRPr>
          </a:p>
          <a:p>
            <a:pPr marL="0" indent="0">
              <a:lnSpc>
                <a:spcPct val="120000"/>
              </a:lnSpc>
              <a:buNone/>
            </a:pPr>
            <a:endParaRPr lang="en-US" altLang="ja-JP" sz="2400" dirty="0">
              <a:latin typeface="+mn-ea"/>
              <a:ea typeface="+mn-ea"/>
            </a:endParaRPr>
          </a:p>
          <a:p>
            <a:pPr>
              <a:lnSpc>
                <a:spcPct val="120000"/>
              </a:lnSpc>
            </a:pPr>
            <a:r>
              <a:rPr lang="ja-JP" altLang="en-US" sz="2400" dirty="0">
                <a:latin typeface="+mn-ea"/>
                <a:ea typeface="+mn-ea"/>
              </a:rPr>
              <a:t>ぜひ、その物語（ストーリー）をありありと話していただけますか？</a:t>
            </a:r>
            <a:endParaRPr lang="en-US" altLang="ja-JP" sz="2400" dirty="0">
              <a:latin typeface="+mn-ea"/>
              <a:ea typeface="+mn-ea"/>
            </a:endParaRPr>
          </a:p>
          <a:p>
            <a:pPr>
              <a:lnSpc>
                <a:spcPct val="120000"/>
              </a:lnSpc>
            </a:pPr>
            <a:endParaRPr lang="en-US" altLang="ja-JP" sz="2400" dirty="0">
              <a:latin typeface="+mn-ea"/>
              <a:ea typeface="+mn-ea"/>
            </a:endParaRPr>
          </a:p>
          <a:p>
            <a:pPr marL="0" indent="0">
              <a:lnSpc>
                <a:spcPct val="120000"/>
              </a:lnSpc>
              <a:buNone/>
            </a:pPr>
            <a:endParaRPr lang="en-US" altLang="ja-JP" sz="2400" dirty="0">
              <a:latin typeface="+mn-ea"/>
              <a:ea typeface="+mn-ea"/>
            </a:endParaRPr>
          </a:p>
        </p:txBody>
      </p:sp>
      <p:sp>
        <p:nvSpPr>
          <p:cNvPr id="4" name="テキスト ボックス 3">
            <a:extLst>
              <a:ext uri="{FF2B5EF4-FFF2-40B4-BE49-F238E27FC236}">
                <a16:creationId xmlns:a16="http://schemas.microsoft.com/office/drawing/2014/main" id="{34957915-EBAC-5F93-B920-0DDC7EDBEC3D}"/>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06433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9DF19702-E5FB-2E97-E441-5EFA9716281C}"/>
              </a:ext>
            </a:extLst>
          </p:cNvPr>
          <p:cNvSpPr>
            <a:spLocks noGrp="1"/>
          </p:cNvSpPr>
          <p:nvPr>
            <p:ph type="title"/>
          </p:nvPr>
        </p:nvSpPr>
        <p:spPr>
          <a:xfrm>
            <a:off x="335360" y="211149"/>
            <a:ext cx="10972800" cy="522747"/>
          </a:xfrm>
        </p:spPr>
        <p:txBody>
          <a:bodyPr>
            <a:normAutofit/>
          </a:bodyPr>
          <a:lstStyle/>
          <a:p>
            <a:r>
              <a:rPr kumimoji="1" lang="ja-JP" altLang="en-US" dirty="0">
                <a:latin typeface="+mj-ea"/>
                <a:ea typeface="+mj-ea"/>
              </a:rPr>
              <a:t>インタビュー（</a:t>
            </a:r>
            <a:r>
              <a:rPr kumimoji="1" lang="en-US" altLang="ja-JP" dirty="0">
                <a:latin typeface="+mj-ea"/>
                <a:ea typeface="+mj-ea"/>
              </a:rPr>
              <a:t>3/3</a:t>
            </a:r>
            <a:r>
              <a:rPr kumimoji="1" lang="ja-JP" altLang="en-US" dirty="0">
                <a:latin typeface="+mj-ea"/>
                <a:ea typeface="+mj-ea"/>
              </a:rPr>
              <a:t>）</a:t>
            </a:r>
          </a:p>
        </p:txBody>
      </p:sp>
      <p:sp>
        <p:nvSpPr>
          <p:cNvPr id="3" name="Rectangle 5">
            <a:extLst>
              <a:ext uri="{FF2B5EF4-FFF2-40B4-BE49-F238E27FC236}">
                <a16:creationId xmlns:a16="http://schemas.microsoft.com/office/drawing/2014/main" id="{3A97AABC-2B6A-76A7-0B0E-5752EFDC3CCE}"/>
              </a:ext>
            </a:extLst>
          </p:cNvPr>
          <p:cNvSpPr>
            <a:spLocks noChangeArrowheads="1"/>
          </p:cNvSpPr>
          <p:nvPr/>
        </p:nvSpPr>
        <p:spPr bwMode="auto">
          <a:xfrm>
            <a:off x="239349" y="1122243"/>
            <a:ext cx="11713301" cy="4613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273050" indent="-273050" defTabSz="1019175">
              <a:spcBef>
                <a:spcPct val="30000"/>
              </a:spcBef>
              <a:buClr>
                <a:schemeClr val="folHlink"/>
              </a:buClr>
              <a:buFont typeface="Wingdings" panose="05000000000000000000" pitchFamily="2" charset="2"/>
              <a:buChar char="n"/>
              <a:tabLst>
                <a:tab pos="723900" algn="l"/>
                <a:tab pos="1620838" algn="l"/>
              </a:tabLst>
              <a:defRPr kumimoji="1" sz="1600">
                <a:solidFill>
                  <a:schemeClr val="tx1"/>
                </a:solidFill>
                <a:latin typeface="Tahoma" panose="020B0604030504040204" pitchFamily="34" charset="0"/>
                <a:ea typeface="ＭＳ Ｐゴシック" panose="020B0600070205080204" pitchFamily="50" charset="-128"/>
              </a:defRPr>
            </a:lvl1pPr>
            <a:lvl2pPr marL="742950" indent="-285750" defTabSz="1019175">
              <a:spcBef>
                <a:spcPct val="30000"/>
              </a:spcBef>
              <a:buClr>
                <a:schemeClr val="folHlink"/>
              </a:buClr>
              <a:buSzPct val="90000"/>
              <a:buFont typeface="Wingdings" panose="05000000000000000000" pitchFamily="2" charset="2"/>
              <a:buChar char="u"/>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2pPr>
            <a:lvl3pPr marL="1143000" indent="-228600" defTabSz="1019175">
              <a:spcBef>
                <a:spcPct val="20000"/>
              </a:spcBef>
              <a:buClr>
                <a:schemeClr val="folHlink"/>
              </a:buClr>
              <a:buFont typeface="Wingdings" panose="05000000000000000000" pitchFamily="2" charset="2"/>
              <a:buChar char="l"/>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3pPr>
            <a:lvl4pPr marL="1600200" indent="-228600" defTabSz="1019175">
              <a:spcBef>
                <a:spcPct val="15000"/>
              </a:spcBef>
              <a:buClr>
                <a:schemeClr val="folHlink"/>
              </a:buClr>
              <a:buSzPct val="70000"/>
              <a:buFont typeface="Wingdings" panose="05000000000000000000" pitchFamily="2" charset="2"/>
              <a:buChar char="ü"/>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4pPr>
            <a:lvl5pPr marL="2057400" indent="-228600" defTabSz="1019175">
              <a:spcBef>
                <a:spcPct val="10000"/>
              </a:spcBef>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5pPr>
            <a:lvl6pPr marL="25146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6pPr>
            <a:lvl7pPr marL="29718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7pPr>
            <a:lvl8pPr marL="34290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8pPr>
            <a:lvl9pPr marL="38862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9pPr>
          </a:lstStyle>
          <a:p>
            <a:pPr>
              <a:lnSpc>
                <a:spcPct val="150000"/>
              </a:lnSpc>
            </a:pPr>
            <a:r>
              <a:rPr lang="ja-JP" altLang="en-US" sz="2400" dirty="0">
                <a:latin typeface="+mn-ea"/>
                <a:ea typeface="+mn-ea"/>
              </a:rPr>
              <a:t>これまでの自身の物語（ストーリー）を踏まえて気づいた、自分の大切な価値観は何ですか？</a:t>
            </a:r>
            <a:endParaRPr lang="en-US" altLang="ja-JP" sz="2400" dirty="0">
              <a:latin typeface="+mn-ea"/>
              <a:ea typeface="+mn-ea"/>
            </a:endParaRPr>
          </a:p>
          <a:p>
            <a:pPr marL="0" indent="0">
              <a:lnSpc>
                <a:spcPct val="150000"/>
              </a:lnSpc>
              <a:buNone/>
            </a:pPr>
            <a:endParaRPr lang="en-US" altLang="ja-JP" sz="2400" dirty="0">
              <a:latin typeface="+mn-ea"/>
              <a:ea typeface="+mn-ea"/>
            </a:endParaRPr>
          </a:p>
          <a:p>
            <a:pPr>
              <a:lnSpc>
                <a:spcPct val="150000"/>
              </a:lnSpc>
            </a:pPr>
            <a:r>
              <a:rPr lang="ja-JP" altLang="en-US" sz="2400" dirty="0">
                <a:latin typeface="+mn-ea"/>
                <a:ea typeface="+mn-ea"/>
              </a:rPr>
              <a:t>自由に言葉にしてお話してみてください。</a:t>
            </a:r>
            <a:endParaRPr lang="en-US" altLang="ja-JP" sz="2400" dirty="0">
              <a:latin typeface="+mn-ea"/>
              <a:ea typeface="+mn-ea"/>
            </a:endParaRPr>
          </a:p>
          <a:p>
            <a:pPr>
              <a:lnSpc>
                <a:spcPct val="150000"/>
              </a:lnSpc>
            </a:pPr>
            <a:endParaRPr lang="en-US" altLang="ja-JP" sz="2400" dirty="0">
              <a:latin typeface="+mn-ea"/>
              <a:ea typeface="+mn-ea"/>
            </a:endParaRPr>
          </a:p>
          <a:p>
            <a:pPr marL="0" indent="0">
              <a:lnSpc>
                <a:spcPct val="150000"/>
              </a:lnSpc>
              <a:buNone/>
            </a:pPr>
            <a:endParaRPr lang="en-US" altLang="ja-JP" sz="2400" dirty="0">
              <a:latin typeface="+mn-ea"/>
              <a:ea typeface="+mn-ea"/>
            </a:endParaRPr>
          </a:p>
        </p:txBody>
      </p:sp>
      <p:sp>
        <p:nvSpPr>
          <p:cNvPr id="4" name="テキスト ボックス 3">
            <a:extLst>
              <a:ext uri="{FF2B5EF4-FFF2-40B4-BE49-F238E27FC236}">
                <a16:creationId xmlns:a16="http://schemas.microsoft.com/office/drawing/2014/main" id="{93F1741B-0551-4E69-FC86-E525B171BE4E}"/>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4420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DA0E149-291D-4B4A-A7ED-7254CDAC491F}"/>
              </a:ext>
            </a:extLst>
          </p:cNvPr>
          <p:cNvSpPr>
            <a:spLocks noChangeArrowheads="1"/>
          </p:cNvSpPr>
          <p:nvPr/>
        </p:nvSpPr>
        <p:spPr bwMode="auto">
          <a:xfrm>
            <a:off x="5032824" y="2904898"/>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自分の価値観を言語化してみよう</a:t>
            </a:r>
          </a:p>
        </p:txBody>
      </p:sp>
      <p:sp>
        <p:nvSpPr>
          <p:cNvPr id="10" name="Text Box 6">
            <a:extLst>
              <a:ext uri="{FF2B5EF4-FFF2-40B4-BE49-F238E27FC236}">
                <a16:creationId xmlns:a16="http://schemas.microsoft.com/office/drawing/2014/main" id="{351BFFE6-DBCF-4098-ADEA-C80F8C2413D8}"/>
              </a:ext>
            </a:extLst>
          </p:cNvPr>
          <p:cNvSpPr txBox="1">
            <a:spLocks noChangeArrowheads="1"/>
          </p:cNvSpPr>
          <p:nvPr/>
        </p:nvSpPr>
        <p:spPr bwMode="auto">
          <a:xfrm>
            <a:off x="4934650" y="473386"/>
            <a:ext cx="3338350" cy="5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144000" anchor="ctr" anchorCtr="0">
            <a:spAutoFit/>
          </a:bodyPr>
          <a:lstStyle>
            <a:lvl1pPr marL="342900" indent="-342900" eaLnBrk="0" hangingPunct="0">
              <a:defRPr kumimoji="1" sz="3600">
                <a:solidFill>
                  <a:schemeClr val="tx1"/>
                </a:solidFill>
                <a:latin typeface="メイリオ" pitchFamily="50" charset="-128"/>
                <a:ea typeface="メイリオ" pitchFamily="50" charset="-128"/>
                <a:cs typeface="メイリオ" pitchFamily="50" charset="-128"/>
              </a:defRPr>
            </a:lvl1pPr>
            <a:lvl2pPr marL="742950" indent="-285750" eaLnBrk="0" hangingPunct="0">
              <a:defRPr kumimoji="1" sz="3600">
                <a:solidFill>
                  <a:schemeClr val="tx1"/>
                </a:solidFill>
                <a:latin typeface="メイリオ" pitchFamily="50" charset="-128"/>
                <a:ea typeface="メイリオ" pitchFamily="50" charset="-128"/>
                <a:cs typeface="メイリオ" pitchFamily="50" charset="-128"/>
              </a:defRPr>
            </a:lvl2pPr>
            <a:lvl3pPr marL="1143000" indent="-228600" eaLnBrk="0" hangingPunct="0">
              <a:defRPr kumimoji="1" sz="3600">
                <a:solidFill>
                  <a:schemeClr val="tx1"/>
                </a:solidFill>
                <a:latin typeface="メイリオ" pitchFamily="50" charset="-128"/>
                <a:ea typeface="メイリオ" pitchFamily="50" charset="-128"/>
                <a:cs typeface="メイリオ" pitchFamily="50" charset="-128"/>
              </a:defRPr>
            </a:lvl3pPr>
            <a:lvl4pPr marL="1600200" indent="-228600" eaLnBrk="0" hangingPunct="0">
              <a:defRPr kumimoji="1" sz="3600">
                <a:solidFill>
                  <a:schemeClr val="tx1"/>
                </a:solidFill>
                <a:latin typeface="メイリオ" pitchFamily="50" charset="-128"/>
                <a:ea typeface="メイリオ" pitchFamily="50" charset="-128"/>
                <a:cs typeface="メイリオ" pitchFamily="50" charset="-128"/>
              </a:defRPr>
            </a:lvl4pPr>
            <a:lvl5pPr marL="2057400" indent="-228600" eaLnBrk="0" hangingPunct="0">
              <a:defRPr kumimoji="1" sz="3600">
                <a:solidFill>
                  <a:schemeClr val="tx1"/>
                </a:solidFill>
                <a:latin typeface="メイリオ" pitchFamily="50" charset="-128"/>
                <a:ea typeface="メイリオ" pitchFamily="50" charset="-128"/>
                <a:cs typeface="メイリオ" pitchFamily="50" charset="-128"/>
              </a:defRPr>
            </a:lvl5pPr>
            <a:lvl6pPr marL="25146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6pPr>
            <a:lvl7pPr marL="29718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7pPr>
            <a:lvl8pPr marL="34290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8pPr>
            <a:lvl9pPr marL="38862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9pPr>
          </a:lstStyle>
          <a:p>
            <a:pPr marL="342900" marR="0" lvl="0" indent="-342900" algn="ctr" defTabSz="914400" rtl="0" eaLnBrk="1" fontAlgn="auto" latinLnBrk="0" hangingPunct="1">
              <a:lnSpc>
                <a:spcPct val="90000"/>
              </a:lnSpc>
              <a:spcBef>
                <a:spcPct val="50000"/>
              </a:spcBef>
              <a:spcAft>
                <a:spcPts val="0"/>
              </a:spcAft>
              <a:buClr>
                <a:srgbClr val="6699FF"/>
              </a:buClr>
              <a:buSzPct val="60000"/>
              <a:buFontTx/>
              <a:buNone/>
              <a:tabLst/>
              <a:defRPr/>
            </a:pPr>
            <a:r>
              <a:rPr kumimoji="1" lang="en-US" altLang="ja-JP" sz="2667" b="1" i="0" u="sng" strike="noStrike" kern="1200" cap="none" spc="253" normalizeH="0" baseline="0" noProof="0" dirty="0">
                <a:ln>
                  <a:noFill/>
                </a:ln>
                <a:solidFill>
                  <a:srgbClr val="333333"/>
                </a:solidFill>
                <a:effectLst/>
                <a:uLnTx/>
                <a:uFillTx/>
                <a:latin typeface="Noto Sans CJK JP Bold" pitchFamily="34" charset="-128"/>
                <a:ea typeface="Noto Sans CJK JP Bold" pitchFamily="34" charset="-128"/>
              </a:rPr>
              <a:t>Being Workshop</a:t>
            </a:r>
            <a:endParaRPr kumimoji="1" lang="ja-JP" altLang="en-US" sz="2400" b="1" i="0" u="sng" strike="noStrike" kern="1200" cap="none" spc="227" normalizeH="0" baseline="0" noProof="0" dirty="0">
              <a:ln>
                <a:noFill/>
              </a:ln>
              <a:solidFill>
                <a:srgbClr val="333333"/>
              </a:solidFill>
              <a:effectLst/>
              <a:uLnTx/>
              <a:uFillTx/>
              <a:latin typeface="Noto Sans CJK JP Bold" pitchFamily="34" charset="-128"/>
              <a:ea typeface="Noto Sans CJK JP Bold" pitchFamily="34" charset="-128"/>
            </a:endParaRPr>
          </a:p>
        </p:txBody>
      </p:sp>
      <p:sp>
        <p:nvSpPr>
          <p:cNvPr id="11" name="Rectangle 2">
            <a:extLst>
              <a:ext uri="{FF2B5EF4-FFF2-40B4-BE49-F238E27FC236}">
                <a16:creationId xmlns:a16="http://schemas.microsoft.com/office/drawing/2014/main" id="{9C727919-4E74-4BC6-B636-EC26D65F8AAE}"/>
              </a:ext>
            </a:extLst>
          </p:cNvPr>
          <p:cNvSpPr>
            <a:spLocks noChangeArrowheads="1"/>
          </p:cNvSpPr>
          <p:nvPr/>
        </p:nvSpPr>
        <p:spPr bwMode="auto">
          <a:xfrm>
            <a:off x="5032825" y="1707827"/>
            <a:ext cx="4018753" cy="645493"/>
          </a:xfrm>
          <a:prstGeom prst="rect">
            <a:avLst/>
          </a:prstGeom>
          <a:noFill/>
          <a:ln w="25400" algn="ctr">
            <a:noFill/>
            <a:miter lim="800000"/>
            <a:headEnd/>
            <a:tailEnd/>
          </a:ln>
        </p:spPr>
        <p:txBody>
          <a:bodyPr wrap="none" lIns="0" tIns="0" rIns="0" bIns="0" anchor="ctr"/>
          <a:lstStyle/>
          <a:p>
            <a:pPr marL="0" marR="0" lvl="0" indent="0" algn="dist"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ワークショップの目的</a:t>
            </a:r>
          </a:p>
        </p:txBody>
      </p:sp>
      <p:sp>
        <p:nvSpPr>
          <p:cNvPr id="21" name="Rectangle 2">
            <a:extLst>
              <a:ext uri="{FF2B5EF4-FFF2-40B4-BE49-F238E27FC236}">
                <a16:creationId xmlns:a16="http://schemas.microsoft.com/office/drawing/2014/main" id="{26CC5F30-E7FF-4100-88D9-FF6F43D1F30C}"/>
              </a:ext>
            </a:extLst>
          </p:cNvPr>
          <p:cNvSpPr>
            <a:spLocks noChangeArrowheads="1"/>
          </p:cNvSpPr>
          <p:nvPr/>
        </p:nvSpPr>
        <p:spPr bwMode="auto">
          <a:xfrm>
            <a:off x="5032825" y="3927215"/>
            <a:ext cx="3272627"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solidFill>
                <a:effectLst/>
                <a:uLnTx/>
                <a:uFillTx/>
                <a:latin typeface="Noto Sans CJK JP Bold" pitchFamily="34" charset="-128"/>
                <a:ea typeface="Noto Sans CJK JP Bold" pitchFamily="34" charset="-128"/>
                <a:cs typeface="+mn-cs"/>
              </a:rPr>
              <a:t>インパクトについて</a:t>
            </a:r>
          </a:p>
        </p:txBody>
      </p:sp>
      <p:sp>
        <p:nvSpPr>
          <p:cNvPr id="15" name="Rectangle 2">
            <a:extLst>
              <a:ext uri="{FF2B5EF4-FFF2-40B4-BE49-F238E27FC236}">
                <a16:creationId xmlns:a16="http://schemas.microsoft.com/office/drawing/2014/main" id="{BA17D0F0-A304-418E-A6C7-18F23D27621F}"/>
              </a:ext>
            </a:extLst>
          </p:cNvPr>
          <p:cNvSpPr>
            <a:spLocks noChangeArrowheads="1"/>
          </p:cNvSpPr>
          <p:nvPr/>
        </p:nvSpPr>
        <p:spPr bwMode="auto">
          <a:xfrm>
            <a:off x="5039883" y="5089964"/>
            <a:ext cx="5090753"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a:ln>
                  <a:noFill/>
                </a:ln>
                <a:solidFill>
                  <a:prstClr val="black">
                    <a:lumMod val="20000"/>
                    <a:lumOff val="80000"/>
                  </a:prstClr>
                </a:solidFill>
                <a:effectLst/>
                <a:uLnTx/>
                <a:uFillTx/>
                <a:latin typeface="Noto Sans CJK JP Bold" pitchFamily="34" charset="-128"/>
                <a:ea typeface="Noto Sans CJK JP Bold" pitchFamily="34" charset="-128"/>
                <a:cs typeface="+mn-cs"/>
              </a:rPr>
              <a:t>重なり合いを言語化してみよう</a:t>
            </a:r>
          </a:p>
        </p:txBody>
      </p:sp>
      <p:sp>
        <p:nvSpPr>
          <p:cNvPr id="17" name="テキスト ボックス 16">
            <a:extLst>
              <a:ext uri="{FF2B5EF4-FFF2-40B4-BE49-F238E27FC236}">
                <a16:creationId xmlns:a16="http://schemas.microsoft.com/office/drawing/2014/main" id="{13D14482-32E1-407A-910F-DA1F2AB3D9B5}"/>
              </a:ext>
            </a:extLst>
          </p:cNvPr>
          <p:cNvSpPr txBox="1"/>
          <p:nvPr/>
        </p:nvSpPr>
        <p:spPr>
          <a:xfrm>
            <a:off x="3048616" y="2788288"/>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rPr>
              <a:t>Step1</a:t>
            </a:r>
            <a:endParaRPr kumimoji="1" lang="ja-JP" altLang="en-US"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8" name="テキスト ボックス 17">
            <a:extLst>
              <a:ext uri="{FF2B5EF4-FFF2-40B4-BE49-F238E27FC236}">
                <a16:creationId xmlns:a16="http://schemas.microsoft.com/office/drawing/2014/main" id="{8024BB27-90AB-4415-9F5E-3476F78B8D42}"/>
              </a:ext>
            </a:extLst>
          </p:cNvPr>
          <p:cNvSpPr txBox="1"/>
          <p:nvPr/>
        </p:nvSpPr>
        <p:spPr>
          <a:xfrm>
            <a:off x="3048616" y="3814289"/>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rPr>
              <a:t>Step2</a:t>
            </a:r>
            <a:endParaRPr kumimoji="1" lang="ja-JP" altLang="en-US"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9" name="テキスト ボックス 18">
            <a:extLst>
              <a:ext uri="{FF2B5EF4-FFF2-40B4-BE49-F238E27FC236}">
                <a16:creationId xmlns:a16="http://schemas.microsoft.com/office/drawing/2014/main" id="{74BCD0F6-5FBA-4489-8D19-8868D0103229}"/>
              </a:ext>
            </a:extLst>
          </p:cNvPr>
          <p:cNvSpPr txBox="1"/>
          <p:nvPr/>
        </p:nvSpPr>
        <p:spPr>
          <a:xfrm>
            <a:off x="3048616" y="4869160"/>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rPr>
              <a:t>Step3</a:t>
            </a:r>
            <a:endParaRPr kumimoji="1" lang="ja-JP" altLang="en-US"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 name="テキスト ボックス 1">
            <a:extLst>
              <a:ext uri="{FF2B5EF4-FFF2-40B4-BE49-F238E27FC236}">
                <a16:creationId xmlns:a16="http://schemas.microsoft.com/office/drawing/2014/main" id="{1189264E-EECB-F042-B295-1FE5B7826D13}"/>
              </a:ext>
            </a:extLst>
          </p:cNvPr>
          <p:cNvSpPr txBox="1"/>
          <p:nvPr/>
        </p:nvSpPr>
        <p:spPr>
          <a:xfrm>
            <a:off x="10343072" y="643626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135576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29">
            <a:extLst>
              <a:ext uri="{FF2B5EF4-FFF2-40B4-BE49-F238E27FC236}">
                <a16:creationId xmlns:a16="http://schemas.microsoft.com/office/drawing/2014/main" id="{BFA969F3-DE0E-E5F7-84A2-5DBB5640DDA6}"/>
              </a:ext>
            </a:extLst>
          </p:cNvPr>
          <p:cNvSpPr/>
          <p:nvPr/>
        </p:nvSpPr>
        <p:spPr>
          <a:xfrm>
            <a:off x="2878853" y="4981838"/>
            <a:ext cx="9008347" cy="1534721"/>
          </a:xfrm>
          <a:prstGeom prst="roundRect">
            <a:avLst>
              <a:gd name="adj" fmla="val 0"/>
            </a:avLst>
          </a:prstGeom>
          <a:solidFill>
            <a:schemeClr val="accent4">
              <a:lumMod val="40000"/>
              <a:lumOff val="60000"/>
              <a:alpha val="80000"/>
            </a:schemeClr>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1" lang="en-US" altLang="ja-JP" sz="1867" b="0" i="0" u="none" strike="noStrike" kern="1200" cap="none" spc="0" normalizeH="0" baseline="0" noProof="0">
              <a:ln>
                <a:noFill/>
              </a:ln>
              <a:solidFill>
                <a:prstClr val="white"/>
              </a:solidFill>
              <a:effectLst/>
              <a:uLnTx/>
              <a:uFillTx/>
              <a:latin typeface="Noto Sans CJK JP Bold"/>
              <a:ea typeface="Noto Sans CJK JP Bold"/>
              <a:cs typeface="+mn-cs"/>
            </a:endParaRPr>
          </a:p>
        </p:txBody>
      </p:sp>
      <p:sp>
        <p:nvSpPr>
          <p:cNvPr id="3" name="角丸四角形 29">
            <a:extLst>
              <a:ext uri="{FF2B5EF4-FFF2-40B4-BE49-F238E27FC236}">
                <a16:creationId xmlns:a16="http://schemas.microsoft.com/office/drawing/2014/main" id="{25ECB6E3-957E-BBBC-B955-90B4B4041979}"/>
              </a:ext>
            </a:extLst>
          </p:cNvPr>
          <p:cNvSpPr/>
          <p:nvPr/>
        </p:nvSpPr>
        <p:spPr>
          <a:xfrm>
            <a:off x="335361" y="1733172"/>
            <a:ext cx="11564539" cy="1536000"/>
          </a:xfrm>
          <a:prstGeom prst="roundRect">
            <a:avLst>
              <a:gd name="adj" fmla="val 0"/>
            </a:avLst>
          </a:prstGeom>
          <a:solidFill>
            <a:schemeClr val="accent3">
              <a:lumMod val="40000"/>
              <a:lumOff val="60000"/>
            </a:schemeClr>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1" lang="en-US" altLang="ja-JP" sz="1867" b="0" i="0" u="none" strike="noStrike" kern="1200" cap="none" spc="0" normalizeH="0" baseline="0" noProof="0">
              <a:ln>
                <a:noFill/>
              </a:ln>
              <a:solidFill>
                <a:prstClr val="white"/>
              </a:solidFill>
              <a:effectLst/>
              <a:uLnTx/>
              <a:uFillTx/>
              <a:latin typeface="Noto Sans CJK JP Bold"/>
              <a:ea typeface="Noto Sans CJK JP Bold"/>
              <a:cs typeface="+mn-cs"/>
            </a:endParaRPr>
          </a:p>
        </p:txBody>
      </p:sp>
      <p:sp>
        <p:nvSpPr>
          <p:cNvPr id="4" name="タイトル 2">
            <a:extLst>
              <a:ext uri="{FF2B5EF4-FFF2-40B4-BE49-F238E27FC236}">
                <a16:creationId xmlns:a16="http://schemas.microsoft.com/office/drawing/2014/main" id="{E754FF85-E510-C196-73A6-C3D9EDBBF436}"/>
              </a:ext>
            </a:extLst>
          </p:cNvPr>
          <p:cNvSpPr>
            <a:spLocks noGrp="1"/>
          </p:cNvSpPr>
          <p:nvPr>
            <p:ph type="title"/>
          </p:nvPr>
        </p:nvSpPr>
        <p:spPr>
          <a:xfrm>
            <a:off x="335360" y="246319"/>
            <a:ext cx="10972800" cy="522747"/>
          </a:xfrm>
        </p:spPr>
        <p:txBody>
          <a:bodyPr>
            <a:normAutofit/>
          </a:bodyPr>
          <a:lstStyle/>
          <a:p>
            <a:r>
              <a:rPr lang="ja-JP" altLang="en-US" dirty="0">
                <a:latin typeface="+mj-ea"/>
                <a:ea typeface="+mj-ea"/>
              </a:rPr>
              <a:t>インパクト　（丸井グループ </a:t>
            </a:r>
            <a:r>
              <a:rPr lang="ja-JP" altLang="en-US" dirty="0">
                <a:latin typeface="+mj-ea"/>
              </a:rPr>
              <a:t>中期経営計画</a:t>
            </a:r>
            <a:r>
              <a:rPr lang="ja-JP" altLang="en-US" dirty="0">
                <a:latin typeface="+mj-ea"/>
                <a:ea typeface="+mj-ea"/>
              </a:rPr>
              <a:t>）</a:t>
            </a:r>
          </a:p>
        </p:txBody>
      </p:sp>
      <p:sp>
        <p:nvSpPr>
          <p:cNvPr id="5" name="テキスト ボックス 4">
            <a:extLst>
              <a:ext uri="{FF2B5EF4-FFF2-40B4-BE49-F238E27FC236}">
                <a16:creationId xmlns:a16="http://schemas.microsoft.com/office/drawing/2014/main" id="{85EC7BB3-E235-141F-4FDC-BCBECDBF1193}"/>
              </a:ext>
            </a:extLst>
          </p:cNvPr>
          <p:cNvSpPr txBox="1"/>
          <p:nvPr/>
        </p:nvSpPr>
        <p:spPr>
          <a:xfrm>
            <a:off x="3826562" y="1390322"/>
            <a:ext cx="2548345" cy="409979"/>
          </a:xfrm>
          <a:prstGeom prst="rect">
            <a:avLst/>
          </a:prstGeom>
          <a:noFill/>
          <a:ln w="19050">
            <a:noFill/>
          </a:ln>
        </p:spPr>
        <p:txBody>
          <a:bodyPr wrap="square" lIns="121460" tIns="60735" rIns="121460" bIns="60735"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333333"/>
                </a:solidFill>
                <a:effectLst/>
                <a:uLnTx/>
                <a:uFillTx/>
                <a:latin typeface="Noto Sans CJK JP Bold"/>
                <a:ea typeface="Noto Sans CJK JP Bold"/>
                <a:cs typeface="+mn-cs"/>
              </a:rPr>
              <a:t>重点項目</a:t>
            </a:r>
            <a:endParaRPr kumimoji="1" lang="en-US" altLang="ja-JP" sz="1867" b="0" i="0" u="none" strike="noStrike" kern="1200" cap="none" spc="0" normalizeH="0" baseline="0" noProof="0" dirty="0">
              <a:ln>
                <a:noFill/>
              </a:ln>
              <a:solidFill>
                <a:srgbClr val="333333"/>
              </a:solidFill>
              <a:effectLst/>
              <a:uLnTx/>
              <a:uFillTx/>
              <a:latin typeface="Noto Sans CJK JP Bold"/>
              <a:ea typeface="Noto Sans CJK JP Bold"/>
              <a:cs typeface="+mn-cs"/>
            </a:endParaRPr>
          </a:p>
        </p:txBody>
      </p:sp>
      <p:sp>
        <p:nvSpPr>
          <p:cNvPr id="6" name="角丸四角形 29">
            <a:extLst>
              <a:ext uri="{FF2B5EF4-FFF2-40B4-BE49-F238E27FC236}">
                <a16:creationId xmlns:a16="http://schemas.microsoft.com/office/drawing/2014/main" id="{4EE6AA2E-ADA6-54E5-2626-42F39A707A86}"/>
              </a:ext>
            </a:extLst>
          </p:cNvPr>
          <p:cNvSpPr/>
          <p:nvPr/>
        </p:nvSpPr>
        <p:spPr>
          <a:xfrm>
            <a:off x="7881833" y="5037718"/>
            <a:ext cx="3427963"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共創の「場」としての店舗の活用</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7" name="角丸四角形 29">
            <a:extLst>
              <a:ext uri="{FF2B5EF4-FFF2-40B4-BE49-F238E27FC236}">
                <a16:creationId xmlns:a16="http://schemas.microsoft.com/office/drawing/2014/main" id="{860FCF0A-FC4C-CBD1-9CF9-9D4F69098ED2}"/>
              </a:ext>
            </a:extLst>
          </p:cNvPr>
          <p:cNvSpPr/>
          <p:nvPr/>
        </p:nvSpPr>
        <p:spPr>
          <a:xfrm>
            <a:off x="7881834" y="5437329"/>
            <a:ext cx="3600340"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共創の「場」としてのカードの活用</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8" name="角丸四角形 29">
            <a:extLst>
              <a:ext uri="{FF2B5EF4-FFF2-40B4-BE49-F238E27FC236}">
                <a16:creationId xmlns:a16="http://schemas.microsoft.com/office/drawing/2014/main" id="{DCFDC916-07B8-1003-B8E3-9C391B1858F7}"/>
              </a:ext>
            </a:extLst>
          </p:cNvPr>
          <p:cNvSpPr/>
          <p:nvPr/>
        </p:nvSpPr>
        <p:spPr>
          <a:xfrm>
            <a:off x="7881834" y="5831411"/>
            <a:ext cx="3134612"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オープンイノベーションの実践</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9" name="角丸四角形 29">
            <a:extLst>
              <a:ext uri="{FF2B5EF4-FFF2-40B4-BE49-F238E27FC236}">
                <a16:creationId xmlns:a16="http://schemas.microsoft.com/office/drawing/2014/main" id="{E27FC419-96B0-6706-971B-54EA0C2FEF24}"/>
              </a:ext>
            </a:extLst>
          </p:cNvPr>
          <p:cNvSpPr/>
          <p:nvPr/>
        </p:nvSpPr>
        <p:spPr>
          <a:xfrm>
            <a:off x="7881834" y="6225305"/>
            <a:ext cx="2990740"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イノベーティブな組織の醸成</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10" name="テキスト ボックス 9">
            <a:extLst>
              <a:ext uri="{FF2B5EF4-FFF2-40B4-BE49-F238E27FC236}">
                <a16:creationId xmlns:a16="http://schemas.microsoft.com/office/drawing/2014/main" id="{C117E931-6451-D8D2-F6EF-334774C022C2}"/>
              </a:ext>
            </a:extLst>
          </p:cNvPr>
          <p:cNvSpPr txBox="1"/>
          <p:nvPr/>
        </p:nvSpPr>
        <p:spPr>
          <a:xfrm>
            <a:off x="7881834" y="2620582"/>
            <a:ext cx="3974804" cy="553543"/>
          </a:xfrm>
          <a:prstGeom prst="rect">
            <a:avLst/>
          </a:prstGeom>
          <a:noFill/>
          <a:ln w="19050">
            <a:noFill/>
          </a:ln>
        </p:spPr>
        <p:txBody>
          <a:bodyPr wrap="square" lIns="121460" tIns="60735" rIns="121460" bIns="60735"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お取引先さま・お客さまとの共創による</a:t>
            </a:r>
            <a:endParaRPr kumimoji="1" lang="en-US" altLang="ja-JP" sz="1400"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社会的廃棄の削減</a:t>
            </a:r>
            <a:endParaRPr kumimoji="1" lang="en-US" altLang="ja-JP" sz="1400"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cxnSp>
        <p:nvCxnSpPr>
          <p:cNvPr id="11" name="直線コネクタ 10">
            <a:extLst>
              <a:ext uri="{FF2B5EF4-FFF2-40B4-BE49-F238E27FC236}">
                <a16:creationId xmlns:a16="http://schemas.microsoft.com/office/drawing/2014/main" id="{50FBF2CC-FFA5-9318-D55D-5E1EDE457E6B}"/>
              </a:ext>
            </a:extLst>
          </p:cNvPr>
          <p:cNvCxnSpPr>
            <a:cxnSpLocks/>
          </p:cNvCxnSpPr>
          <p:nvPr/>
        </p:nvCxnSpPr>
        <p:spPr>
          <a:xfrm>
            <a:off x="2891553" y="5787297"/>
            <a:ext cx="9008347" cy="0"/>
          </a:xfrm>
          <a:prstGeom prst="line">
            <a:avLst/>
          </a:prstGeom>
          <a:ln w="12700" cap="rnd"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ED35A26-62D0-98B2-60D8-020AE4CB1677}"/>
              </a:ext>
            </a:extLst>
          </p:cNvPr>
          <p:cNvCxnSpPr>
            <a:cxnSpLocks/>
          </p:cNvCxnSpPr>
          <p:nvPr/>
        </p:nvCxnSpPr>
        <p:spPr>
          <a:xfrm flipV="1">
            <a:off x="7416635" y="4337511"/>
            <a:ext cx="4470564" cy="21608"/>
          </a:xfrm>
          <a:prstGeom prst="line">
            <a:avLst/>
          </a:prstGeom>
          <a:ln w="12700" cap="rnd"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410DCAA-8A75-003B-FD66-B2F21EA5976E}"/>
              </a:ext>
            </a:extLst>
          </p:cNvPr>
          <p:cNvCxnSpPr>
            <a:cxnSpLocks/>
          </p:cNvCxnSpPr>
          <p:nvPr/>
        </p:nvCxnSpPr>
        <p:spPr>
          <a:xfrm flipV="1">
            <a:off x="7416635" y="5381693"/>
            <a:ext cx="4470564" cy="21609"/>
          </a:xfrm>
          <a:prstGeom prst="line">
            <a:avLst/>
          </a:prstGeom>
          <a:ln w="12700" cap="rnd"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D2E5DCF-40E3-3E07-1073-CCA5F0836224}"/>
              </a:ext>
            </a:extLst>
          </p:cNvPr>
          <p:cNvCxnSpPr>
            <a:cxnSpLocks/>
          </p:cNvCxnSpPr>
          <p:nvPr/>
        </p:nvCxnSpPr>
        <p:spPr>
          <a:xfrm flipV="1">
            <a:off x="7416635" y="6170393"/>
            <a:ext cx="4470564" cy="21609"/>
          </a:xfrm>
          <a:prstGeom prst="line">
            <a:avLst/>
          </a:prstGeom>
          <a:ln w="12700" cap="rnd"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2D587B9B-F6AC-42AB-03A1-CCBB6A3D06E9}"/>
              </a:ext>
            </a:extLst>
          </p:cNvPr>
          <p:cNvSpPr txBox="1"/>
          <p:nvPr/>
        </p:nvSpPr>
        <p:spPr>
          <a:xfrm>
            <a:off x="8808979" y="1390322"/>
            <a:ext cx="1822045" cy="409979"/>
          </a:xfrm>
          <a:prstGeom prst="rect">
            <a:avLst/>
          </a:prstGeom>
          <a:noFill/>
          <a:ln w="19050">
            <a:noFill/>
          </a:ln>
        </p:spPr>
        <p:txBody>
          <a:bodyPr wrap="square" lIns="121460" tIns="60735" rIns="121460" bIns="60735"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1867" b="0" i="0" u="none" strike="noStrike" kern="1200" cap="none" spc="0" normalizeH="0" baseline="0" noProof="0">
                <a:ln>
                  <a:noFill/>
                </a:ln>
                <a:solidFill>
                  <a:srgbClr val="333333"/>
                </a:solidFill>
                <a:effectLst/>
                <a:uLnTx/>
                <a:uFillTx/>
                <a:latin typeface="Noto Sans CJK JP Bold"/>
                <a:ea typeface="Noto Sans CJK JP Bold"/>
                <a:cs typeface="+mn-cs"/>
              </a:rPr>
              <a:t>取り組み方法</a:t>
            </a:r>
            <a:endParaRPr kumimoji="1" lang="en-US" altLang="ja-JP" sz="1867" b="0" i="0" u="none" strike="noStrike" kern="1200" cap="none" spc="0" normalizeH="0" baseline="0" noProof="0">
              <a:ln>
                <a:noFill/>
              </a:ln>
              <a:solidFill>
                <a:srgbClr val="333333"/>
              </a:solidFill>
              <a:effectLst/>
              <a:uLnTx/>
              <a:uFillTx/>
              <a:latin typeface="Noto Sans CJK JP Bold"/>
              <a:ea typeface="Noto Sans CJK JP Bold"/>
              <a:cs typeface="+mn-cs"/>
            </a:endParaRPr>
          </a:p>
        </p:txBody>
      </p:sp>
      <p:cxnSp>
        <p:nvCxnSpPr>
          <p:cNvPr id="16" name="直線コネクタ 15">
            <a:extLst>
              <a:ext uri="{FF2B5EF4-FFF2-40B4-BE49-F238E27FC236}">
                <a16:creationId xmlns:a16="http://schemas.microsoft.com/office/drawing/2014/main" id="{54DAB8BE-5CED-91B5-701C-18AC36B91607}"/>
              </a:ext>
            </a:extLst>
          </p:cNvPr>
          <p:cNvCxnSpPr>
            <a:cxnSpLocks/>
          </p:cNvCxnSpPr>
          <p:nvPr/>
        </p:nvCxnSpPr>
        <p:spPr>
          <a:xfrm>
            <a:off x="2891553" y="2510739"/>
            <a:ext cx="9008347" cy="0"/>
          </a:xfrm>
          <a:prstGeom prst="line">
            <a:avLst/>
          </a:prstGeom>
          <a:ln w="12700" cap="rnd"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BA0D226-FEE7-4F39-F3D1-E578239B9E7B}"/>
              </a:ext>
            </a:extLst>
          </p:cNvPr>
          <p:cNvCxnSpPr>
            <a:cxnSpLocks/>
          </p:cNvCxnSpPr>
          <p:nvPr/>
        </p:nvCxnSpPr>
        <p:spPr>
          <a:xfrm>
            <a:off x="2600200" y="3264497"/>
            <a:ext cx="9008347" cy="0"/>
          </a:xfrm>
          <a:prstGeom prst="line">
            <a:avLst/>
          </a:prstGeom>
          <a:ln w="12700" cap="rnd"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4CD3F0F4-83A6-8BB4-6C4E-1B027984501C}"/>
              </a:ext>
            </a:extLst>
          </p:cNvPr>
          <p:cNvGrpSpPr/>
          <p:nvPr/>
        </p:nvGrpSpPr>
        <p:grpSpPr>
          <a:xfrm>
            <a:off x="322660" y="3355613"/>
            <a:ext cx="11564539" cy="1539526"/>
            <a:chOff x="295605" y="3278019"/>
            <a:chExt cx="11564539" cy="1539526"/>
          </a:xfrm>
        </p:grpSpPr>
        <p:sp>
          <p:nvSpPr>
            <p:cNvPr id="19" name="角丸四角形 29">
              <a:extLst>
                <a:ext uri="{FF2B5EF4-FFF2-40B4-BE49-F238E27FC236}">
                  <a16:creationId xmlns:a16="http://schemas.microsoft.com/office/drawing/2014/main" id="{774CDD75-7CCC-F7FA-1BB0-EE9532756EC9}"/>
                </a:ext>
              </a:extLst>
            </p:cNvPr>
            <p:cNvSpPr/>
            <p:nvPr/>
          </p:nvSpPr>
          <p:spPr>
            <a:xfrm>
              <a:off x="295605" y="3278019"/>
              <a:ext cx="11564539" cy="1536000"/>
            </a:xfrm>
            <a:prstGeom prst="roundRect">
              <a:avLst>
                <a:gd name="adj" fmla="val 0"/>
              </a:avLst>
            </a:prstGeom>
            <a:solidFill>
              <a:schemeClr val="accent6">
                <a:alpha val="70000"/>
              </a:schemeClr>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1" lang="en-US" altLang="ja-JP" sz="1867" b="1" i="0" u="none" strike="noStrike" kern="1200" cap="none" spc="0" normalizeH="0" baseline="0" noProof="0">
                <a:ln>
                  <a:noFill/>
                </a:ln>
                <a:solidFill>
                  <a:prstClr val="white"/>
                </a:solidFill>
                <a:effectLst/>
                <a:uLnTx/>
                <a:uFillTx/>
                <a:latin typeface="Noto Sans CJK JP Bold"/>
                <a:ea typeface="Noto Sans CJK JP Bold"/>
                <a:cs typeface="+mn-cs"/>
              </a:endParaRPr>
            </a:p>
          </p:txBody>
        </p:sp>
        <p:sp>
          <p:nvSpPr>
            <p:cNvPr id="20" name="角丸四角形 29">
              <a:extLst>
                <a:ext uri="{FF2B5EF4-FFF2-40B4-BE49-F238E27FC236}">
                  <a16:creationId xmlns:a16="http://schemas.microsoft.com/office/drawing/2014/main" id="{AA8C89A8-77BA-485A-BB14-CBA11EF1E0B3}"/>
                </a:ext>
              </a:extLst>
            </p:cNvPr>
            <p:cNvSpPr/>
            <p:nvPr/>
          </p:nvSpPr>
          <p:spPr>
            <a:xfrm>
              <a:off x="300843" y="3294745"/>
              <a:ext cx="2556193" cy="1522800"/>
            </a:xfrm>
            <a:prstGeom prst="roundRect">
              <a:avLst>
                <a:gd name="adj" fmla="val 0"/>
              </a:avLst>
            </a:prstGeom>
            <a:solidFill>
              <a:schemeClr val="accent6">
                <a:lumMod val="90000"/>
              </a:schemeClr>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Noto Sans CJK JP Bold"/>
                  <a:ea typeface="Noto Sans CJK JP Bold"/>
                  <a:cs typeface="+mn-cs"/>
                </a:rPr>
                <a:t>一人ひとりの</a:t>
              </a:r>
              <a:endParaRPr kumimoji="1" lang="en-US" altLang="ja-JP" sz="2000" b="1" i="0" u="none" strike="noStrike" kern="1200" cap="none" spc="0" normalizeH="0" baseline="0" noProof="0" dirty="0">
                <a:ln>
                  <a:noFill/>
                </a:ln>
                <a:solidFill>
                  <a:prstClr val="white"/>
                </a:solidFill>
                <a:effectLst/>
                <a:uLnTx/>
                <a:uFillTx/>
                <a:latin typeface="Noto Sans CJK JP Bold"/>
                <a:ea typeface="Noto Sans CJK JP Bold"/>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Noto Sans CJK JP Bold"/>
                  <a:ea typeface="Noto Sans CJK JP Bold"/>
                </a:rPr>
                <a:t>「しあわ</a:t>
              </a:r>
              <a:r>
                <a:rPr kumimoji="1" lang="ja-JP" altLang="en-US" sz="2000" b="1" i="0" u="none" strike="noStrike" kern="1200" cap="none" spc="0" normalizeH="0" baseline="0" noProof="0" dirty="0">
                  <a:ln>
                    <a:noFill/>
                  </a:ln>
                  <a:solidFill>
                    <a:prstClr val="white"/>
                  </a:solidFill>
                  <a:effectLst/>
                  <a:uLnTx/>
                  <a:uFillTx/>
                  <a:latin typeface="Noto Sans CJK JP Bold"/>
                  <a:ea typeface="Noto Sans CJK JP Bold"/>
                  <a:cs typeface="+mn-cs"/>
                </a:rPr>
                <a:t>せ」を</a:t>
              </a:r>
              <a:endParaRPr kumimoji="1" lang="en-US" altLang="ja-JP" sz="2000" b="1" i="0" u="none" strike="noStrike" kern="1200" cap="none" spc="0" normalizeH="0" baseline="0" noProof="0" dirty="0">
                <a:ln>
                  <a:noFill/>
                </a:ln>
                <a:solidFill>
                  <a:prstClr val="white"/>
                </a:solidFill>
                <a:effectLst/>
                <a:uLnTx/>
                <a:uFillTx/>
                <a:latin typeface="Noto Sans CJK JP Bold"/>
                <a:ea typeface="Noto Sans CJK JP Bold"/>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Noto Sans CJK JP Bold"/>
                  <a:ea typeface="Noto Sans CJK JP Bold"/>
                  <a:cs typeface="+mn-cs"/>
                </a:rPr>
                <a:t>共に</a:t>
              </a:r>
              <a:r>
                <a:rPr lang="ja-JP" altLang="en-US" sz="2000" b="1" dirty="0">
                  <a:solidFill>
                    <a:prstClr val="white"/>
                  </a:solidFill>
                  <a:latin typeface="Noto Sans CJK JP Bold"/>
                  <a:ea typeface="Noto Sans CJK JP Bold"/>
                </a:rPr>
                <a:t>創</a:t>
              </a:r>
              <a:r>
                <a:rPr kumimoji="1" lang="ja-JP" altLang="en-US" sz="2000" b="1" i="0" u="none" strike="noStrike" kern="1200" cap="none" spc="0" normalizeH="0" baseline="0" noProof="0" dirty="0">
                  <a:ln>
                    <a:noFill/>
                  </a:ln>
                  <a:solidFill>
                    <a:prstClr val="white"/>
                  </a:solidFill>
                  <a:effectLst/>
                  <a:uLnTx/>
                  <a:uFillTx/>
                  <a:latin typeface="Noto Sans CJK JP Bold"/>
                  <a:ea typeface="Noto Sans CJK JP Bold"/>
                  <a:cs typeface="+mn-cs"/>
                </a:rPr>
                <a:t>る</a:t>
              </a:r>
            </a:p>
          </p:txBody>
        </p:sp>
      </p:grpSp>
      <p:sp>
        <p:nvSpPr>
          <p:cNvPr id="21" name="角丸四角形 29">
            <a:extLst>
              <a:ext uri="{FF2B5EF4-FFF2-40B4-BE49-F238E27FC236}">
                <a16:creationId xmlns:a16="http://schemas.microsoft.com/office/drawing/2014/main" id="{AC17ACF6-5211-EC99-0B67-945402136EF1}"/>
              </a:ext>
            </a:extLst>
          </p:cNvPr>
          <p:cNvSpPr/>
          <p:nvPr/>
        </p:nvSpPr>
        <p:spPr>
          <a:xfrm>
            <a:off x="322661" y="4981197"/>
            <a:ext cx="2556193" cy="1536000"/>
          </a:xfrm>
          <a:prstGeom prst="roundRect">
            <a:avLst>
              <a:gd name="adj" fmla="val 0"/>
            </a:avLst>
          </a:prstGeom>
          <a:solidFill>
            <a:schemeClr val="accent4"/>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Noto Sans CJK JP Bold"/>
                <a:ea typeface="Noto Sans CJK JP Bold"/>
                <a:cs typeface="+mn-cs"/>
              </a:rPr>
              <a:t>共創の</a:t>
            </a:r>
            <a:endParaRPr kumimoji="1" lang="en-US" altLang="ja-JP" sz="2000" b="1" i="0" u="none" strike="noStrike" kern="1200" cap="none" spc="0" normalizeH="0" baseline="0" noProof="0">
              <a:ln>
                <a:noFill/>
              </a:ln>
              <a:solidFill>
                <a:prstClr val="white"/>
              </a:solidFill>
              <a:effectLst/>
              <a:uLnTx/>
              <a:uFillTx/>
              <a:latin typeface="Noto Sans CJK JP Bold"/>
              <a:ea typeface="Noto Sans CJK JP Bold"/>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Noto Sans CJK JP Bold"/>
                <a:ea typeface="Noto Sans CJK JP Bold"/>
                <a:cs typeface="+mn-cs"/>
              </a:rPr>
              <a:t>プラットフォームを</a:t>
            </a:r>
            <a:endParaRPr kumimoji="1" lang="en-US" altLang="ja-JP" sz="2000" b="1" i="0" u="none" strike="noStrike" kern="1200" cap="none" spc="0" normalizeH="0" baseline="0" noProof="0">
              <a:ln>
                <a:noFill/>
              </a:ln>
              <a:solidFill>
                <a:prstClr val="white"/>
              </a:solidFill>
              <a:effectLst/>
              <a:uLnTx/>
              <a:uFillTx/>
              <a:latin typeface="Noto Sans CJK JP Bold"/>
              <a:ea typeface="Noto Sans CJK JP Bold"/>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Noto Sans CJK JP Bold"/>
                <a:ea typeface="Noto Sans CJK JP Bold"/>
                <a:cs typeface="+mn-cs"/>
              </a:rPr>
              <a:t>つくる</a:t>
            </a:r>
          </a:p>
        </p:txBody>
      </p:sp>
      <p:sp>
        <p:nvSpPr>
          <p:cNvPr id="22" name="角丸四角形 29">
            <a:extLst>
              <a:ext uri="{FF2B5EF4-FFF2-40B4-BE49-F238E27FC236}">
                <a16:creationId xmlns:a16="http://schemas.microsoft.com/office/drawing/2014/main" id="{8E0A496C-09C3-557F-6BD9-CD6496E14B46}"/>
              </a:ext>
            </a:extLst>
          </p:cNvPr>
          <p:cNvSpPr/>
          <p:nvPr/>
        </p:nvSpPr>
        <p:spPr>
          <a:xfrm>
            <a:off x="335361" y="1733172"/>
            <a:ext cx="2556193" cy="1536000"/>
          </a:xfrm>
          <a:prstGeom prst="roundRect">
            <a:avLst>
              <a:gd name="adj" fmla="val 0"/>
            </a:avLst>
          </a:prstGeom>
          <a:solidFill>
            <a:schemeClr val="accent3"/>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Noto Sans CJK JP Bold"/>
                <a:ea typeface="Noto Sans CJK JP Bold"/>
                <a:cs typeface="+mn-cs"/>
              </a:rPr>
              <a:t>将来世代の未来を</a:t>
            </a:r>
            <a:endParaRPr kumimoji="1" lang="en-US" altLang="ja-JP" sz="2000" b="1" i="0" u="none" strike="noStrike" kern="1200" cap="none" spc="0" normalizeH="0" baseline="0" noProof="0" dirty="0">
              <a:ln>
                <a:noFill/>
              </a:ln>
              <a:solidFill>
                <a:prstClr val="white"/>
              </a:solidFill>
              <a:effectLst/>
              <a:uLnTx/>
              <a:uFillTx/>
              <a:latin typeface="Noto Sans CJK JP Bold"/>
              <a:ea typeface="Noto Sans CJK JP Bold"/>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Noto Sans CJK JP Bold"/>
                <a:ea typeface="Noto Sans CJK JP Bold"/>
                <a:cs typeface="+mn-cs"/>
              </a:rPr>
              <a:t>共に</a:t>
            </a:r>
            <a:r>
              <a:rPr lang="ja-JP" altLang="en-US" sz="2000" b="1" dirty="0">
                <a:solidFill>
                  <a:prstClr val="white"/>
                </a:solidFill>
                <a:latin typeface="Noto Sans CJK JP Bold"/>
                <a:ea typeface="Noto Sans CJK JP Bold"/>
              </a:rPr>
              <a:t>創</a:t>
            </a:r>
            <a:r>
              <a:rPr kumimoji="1" lang="ja-JP" altLang="en-US" sz="2000" b="1" i="0" u="none" strike="noStrike" kern="1200" cap="none" spc="0" normalizeH="0" baseline="0" noProof="0" dirty="0">
                <a:ln>
                  <a:noFill/>
                </a:ln>
                <a:solidFill>
                  <a:prstClr val="white"/>
                </a:solidFill>
                <a:effectLst/>
                <a:uLnTx/>
                <a:uFillTx/>
                <a:latin typeface="Noto Sans CJK JP Bold"/>
                <a:ea typeface="Noto Sans CJK JP Bold"/>
                <a:cs typeface="+mn-cs"/>
              </a:rPr>
              <a:t>る</a:t>
            </a:r>
            <a:endParaRPr kumimoji="1" lang="en-US" altLang="ja-JP" sz="2000" b="1" i="0" u="none" strike="noStrike" kern="1200" cap="none" spc="0" normalizeH="0" baseline="0" noProof="0" dirty="0">
              <a:ln>
                <a:noFill/>
              </a:ln>
              <a:solidFill>
                <a:prstClr val="white"/>
              </a:solidFill>
              <a:effectLst/>
              <a:uLnTx/>
              <a:uFillTx/>
              <a:latin typeface="Noto Sans CJK JP Bold"/>
              <a:ea typeface="Noto Sans CJK JP Bold"/>
              <a:cs typeface="+mn-cs"/>
            </a:endParaRPr>
          </a:p>
        </p:txBody>
      </p:sp>
      <p:cxnSp>
        <p:nvCxnSpPr>
          <p:cNvPr id="23" name="直線コネクタ 22">
            <a:extLst>
              <a:ext uri="{FF2B5EF4-FFF2-40B4-BE49-F238E27FC236}">
                <a16:creationId xmlns:a16="http://schemas.microsoft.com/office/drawing/2014/main" id="{9A933FE4-294E-77AE-E3DF-D86826C09378}"/>
              </a:ext>
            </a:extLst>
          </p:cNvPr>
          <p:cNvCxnSpPr>
            <a:cxnSpLocks/>
          </p:cNvCxnSpPr>
          <p:nvPr/>
        </p:nvCxnSpPr>
        <p:spPr>
          <a:xfrm flipV="1">
            <a:off x="2910120" y="4120985"/>
            <a:ext cx="8994939" cy="33515"/>
          </a:xfrm>
          <a:prstGeom prst="line">
            <a:avLst/>
          </a:prstGeom>
          <a:ln w="12700" cap="rnd"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4" name="角丸四角形 29">
            <a:extLst>
              <a:ext uri="{FF2B5EF4-FFF2-40B4-BE49-F238E27FC236}">
                <a16:creationId xmlns:a16="http://schemas.microsoft.com/office/drawing/2014/main" id="{49637929-6632-FE16-4BFD-E31F113896AE}"/>
              </a:ext>
            </a:extLst>
          </p:cNvPr>
          <p:cNvSpPr/>
          <p:nvPr/>
        </p:nvSpPr>
        <p:spPr>
          <a:xfrm>
            <a:off x="3270372" y="1786018"/>
            <a:ext cx="3836133" cy="6563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脱炭素社会の実現</a:t>
            </a:r>
            <a:endParaRPr kumimoji="1" lang="en-US" altLang="ja-JP"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5" name="角丸四角形 29">
            <a:extLst>
              <a:ext uri="{FF2B5EF4-FFF2-40B4-BE49-F238E27FC236}">
                <a16:creationId xmlns:a16="http://schemas.microsoft.com/office/drawing/2014/main" id="{679133EB-A0D3-6707-E800-1CB3664BA246}"/>
              </a:ext>
            </a:extLst>
          </p:cNvPr>
          <p:cNvSpPr/>
          <p:nvPr/>
        </p:nvSpPr>
        <p:spPr>
          <a:xfrm>
            <a:off x="3270372" y="2574714"/>
            <a:ext cx="3836133" cy="6563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サーキュラーエコノミーの実現</a:t>
            </a:r>
            <a:endParaRPr kumimoji="1" lang="en-US" altLang="ja-JP"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6" name="角丸四角形 29">
            <a:extLst>
              <a:ext uri="{FF2B5EF4-FFF2-40B4-BE49-F238E27FC236}">
                <a16:creationId xmlns:a16="http://schemas.microsoft.com/office/drawing/2014/main" id="{EFE007CB-BF2A-A221-B242-191F99BB8781}"/>
              </a:ext>
            </a:extLst>
          </p:cNvPr>
          <p:cNvSpPr/>
          <p:nvPr/>
        </p:nvSpPr>
        <p:spPr>
          <a:xfrm>
            <a:off x="3270372" y="3431724"/>
            <a:ext cx="3836133" cy="6563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一人ひとりの自己実現を応援</a:t>
            </a:r>
            <a:endParaRPr kumimoji="1" lang="en-US" altLang="ja-JP"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7" name="角丸四角形 29">
            <a:extLst>
              <a:ext uri="{FF2B5EF4-FFF2-40B4-BE49-F238E27FC236}">
                <a16:creationId xmlns:a16="http://schemas.microsoft.com/office/drawing/2014/main" id="{7006F684-F78C-67EA-5ABE-CEC5219EBA2B}"/>
              </a:ext>
            </a:extLst>
          </p:cNvPr>
          <p:cNvSpPr/>
          <p:nvPr/>
        </p:nvSpPr>
        <p:spPr>
          <a:xfrm>
            <a:off x="3270372" y="4211562"/>
            <a:ext cx="3836133" cy="6563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867" b="1" i="0" u="none" strike="noStrike" kern="1200" cap="none" spc="0" normalizeH="0" baseline="0" noProof="0" dirty="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一人ひとりの「好き」を応援</a:t>
            </a:r>
            <a:endParaRPr kumimoji="1" lang="en-US" altLang="ja-JP" sz="1867" b="1" i="0" u="none" strike="noStrike" kern="1200" cap="none" spc="0" normalizeH="0" baseline="0" noProof="0" dirty="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8" name="角丸四角形 29">
            <a:extLst>
              <a:ext uri="{FF2B5EF4-FFF2-40B4-BE49-F238E27FC236}">
                <a16:creationId xmlns:a16="http://schemas.microsoft.com/office/drawing/2014/main" id="{624BAFC5-5609-7A85-81F4-046A65ECEDD7}"/>
              </a:ext>
            </a:extLst>
          </p:cNvPr>
          <p:cNvSpPr/>
          <p:nvPr/>
        </p:nvSpPr>
        <p:spPr>
          <a:xfrm>
            <a:off x="3270372" y="5071196"/>
            <a:ext cx="3836133" cy="6563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共創の「場」づくり</a:t>
            </a:r>
            <a:endParaRPr kumimoji="1" lang="en-US" altLang="ja-JP"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9" name="角丸四角形 29">
            <a:extLst>
              <a:ext uri="{FF2B5EF4-FFF2-40B4-BE49-F238E27FC236}">
                <a16:creationId xmlns:a16="http://schemas.microsoft.com/office/drawing/2014/main" id="{7CA0086C-0438-4931-7C66-267B349190C3}"/>
              </a:ext>
            </a:extLst>
          </p:cNvPr>
          <p:cNvSpPr/>
          <p:nvPr/>
        </p:nvSpPr>
        <p:spPr>
          <a:xfrm>
            <a:off x="3270372" y="5853312"/>
            <a:ext cx="3836133" cy="6563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社内外に開かれた働き方の実現</a:t>
            </a:r>
            <a:endParaRPr kumimoji="1" lang="en-US" altLang="ja-JP" sz="1867" b="1" i="0" u="none" strike="noStrike" kern="1200" cap="none" spc="0" normalizeH="0" baseline="0" noProof="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cxnSp>
        <p:nvCxnSpPr>
          <p:cNvPr id="30" name="直線コネクタ 29">
            <a:extLst>
              <a:ext uri="{FF2B5EF4-FFF2-40B4-BE49-F238E27FC236}">
                <a16:creationId xmlns:a16="http://schemas.microsoft.com/office/drawing/2014/main" id="{5EDA861B-6AE3-98C7-99AF-1436D084267B}"/>
              </a:ext>
            </a:extLst>
          </p:cNvPr>
          <p:cNvCxnSpPr>
            <a:cxnSpLocks/>
          </p:cNvCxnSpPr>
          <p:nvPr/>
        </p:nvCxnSpPr>
        <p:spPr>
          <a:xfrm>
            <a:off x="7416324" y="1733173"/>
            <a:ext cx="0" cy="4821487"/>
          </a:xfrm>
          <a:prstGeom prst="line">
            <a:avLst/>
          </a:prstGeom>
          <a:ln w="12700" cap="flat"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DCA4C394-F6D2-1292-05AA-82300BA0A01D}"/>
              </a:ext>
            </a:extLst>
          </p:cNvPr>
          <p:cNvSpPr txBox="1"/>
          <p:nvPr/>
        </p:nvSpPr>
        <p:spPr>
          <a:xfrm>
            <a:off x="7881834" y="1987882"/>
            <a:ext cx="4005365" cy="338100"/>
          </a:xfrm>
          <a:prstGeom prst="rect">
            <a:avLst/>
          </a:prstGeom>
          <a:noFill/>
          <a:ln w="19050">
            <a:noFill/>
          </a:ln>
        </p:spPr>
        <p:txBody>
          <a:bodyPr wrap="square" lIns="121460" tIns="60735" rIns="121460" bIns="60735"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お客さまとの共創による社会排出の削減</a:t>
            </a:r>
            <a:endParaRPr kumimoji="1" lang="en-US" altLang="ja-JP" sz="1400"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32" name="角丸四角形 29">
            <a:extLst>
              <a:ext uri="{FF2B5EF4-FFF2-40B4-BE49-F238E27FC236}">
                <a16:creationId xmlns:a16="http://schemas.microsoft.com/office/drawing/2014/main" id="{D1475BC5-0D22-0CDA-14D8-9E618CEF7D0C}"/>
              </a:ext>
            </a:extLst>
          </p:cNvPr>
          <p:cNvSpPr/>
          <p:nvPr/>
        </p:nvSpPr>
        <p:spPr>
          <a:xfrm>
            <a:off x="7881834" y="3412150"/>
            <a:ext cx="3836133"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信用の共創に基づく金融サービスの提供</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33" name="角丸四角形 29">
            <a:extLst>
              <a:ext uri="{FF2B5EF4-FFF2-40B4-BE49-F238E27FC236}">
                <a16:creationId xmlns:a16="http://schemas.microsoft.com/office/drawing/2014/main" id="{0BF8CB7C-B47F-811F-D974-89AD3881DABC}"/>
              </a:ext>
            </a:extLst>
          </p:cNvPr>
          <p:cNvSpPr/>
          <p:nvPr/>
        </p:nvSpPr>
        <p:spPr>
          <a:xfrm>
            <a:off x="7881834" y="3798301"/>
            <a:ext cx="2177940"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将来世代の起業支援</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34" name="角丸四角形 29">
            <a:extLst>
              <a:ext uri="{FF2B5EF4-FFF2-40B4-BE49-F238E27FC236}">
                <a16:creationId xmlns:a16="http://schemas.microsoft.com/office/drawing/2014/main" id="{FFB298DF-BC28-D93A-6051-58381E594F43}"/>
              </a:ext>
            </a:extLst>
          </p:cNvPr>
          <p:cNvSpPr/>
          <p:nvPr/>
        </p:nvSpPr>
        <p:spPr>
          <a:xfrm>
            <a:off x="7881833" y="4185093"/>
            <a:ext cx="2647840"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新規事業創出・共創投資</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35" name="角丸四角形 29">
            <a:extLst>
              <a:ext uri="{FF2B5EF4-FFF2-40B4-BE49-F238E27FC236}">
                <a16:creationId xmlns:a16="http://schemas.microsoft.com/office/drawing/2014/main" id="{76804EEF-1E51-2C4E-A6AA-9C16A8BB0A27}"/>
              </a:ext>
            </a:extLst>
          </p:cNvPr>
          <p:cNvSpPr/>
          <p:nvPr/>
        </p:nvSpPr>
        <p:spPr>
          <a:xfrm>
            <a:off x="7881833" y="4576357"/>
            <a:ext cx="2647840" cy="31095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rPr>
              <a:t>アフィニティカード創出</a:t>
            </a:r>
            <a:endParaRPr kumimoji="1" lang="en-US" altLang="ja-JP" sz="1333" b="1" i="0" u="none" strike="noStrike" kern="1200" cap="none" spc="0" normalizeH="0" baseline="0" noProof="0">
              <a:ln>
                <a:noFill/>
              </a:ln>
              <a:solidFill>
                <a:srgbClr val="333333"/>
              </a:solidFill>
              <a:effectLst/>
              <a:uLnTx/>
              <a:uFillTx/>
              <a:latin typeface="Noto Sans CJK JP Medium" panose="020B0600000000000000" pitchFamily="34" charset="-128"/>
              <a:ea typeface="Noto Sans CJK JP Medium" panose="020B0600000000000000" pitchFamily="34" charset="-128"/>
              <a:cs typeface="+mn-cs"/>
            </a:endParaRPr>
          </a:p>
        </p:txBody>
      </p:sp>
      <p:sp>
        <p:nvSpPr>
          <p:cNvPr id="36" name="テキスト ボックス 35">
            <a:extLst>
              <a:ext uri="{FF2B5EF4-FFF2-40B4-BE49-F238E27FC236}">
                <a16:creationId xmlns:a16="http://schemas.microsoft.com/office/drawing/2014/main" id="{4583AD1C-56B8-E9E6-EA8F-0614C44451A8}"/>
              </a:ext>
            </a:extLst>
          </p:cNvPr>
          <p:cNvSpPr txBox="1"/>
          <p:nvPr/>
        </p:nvSpPr>
        <p:spPr>
          <a:xfrm>
            <a:off x="322660" y="930920"/>
            <a:ext cx="12192000" cy="430887"/>
          </a:xfrm>
          <a:prstGeom prst="rect">
            <a:avLst/>
          </a:prstGeom>
          <a:noFill/>
        </p:spPr>
        <p:txBody>
          <a:bodyPr wrap="square">
            <a:spAutoFit/>
          </a:bodyPr>
          <a:lstStyle/>
          <a:p>
            <a:r>
              <a:rPr lang="ja-JP" altLang="en-US" sz="2200" dirty="0">
                <a:solidFill>
                  <a:schemeClr val="tx1"/>
                </a:solidFill>
                <a:ea typeface="Noto Sans CJK JP Bold" panose="020B0800000000000000"/>
              </a:rPr>
              <a:t>丸井グループが掲げる未来（２０２６年３月期）の理想</a:t>
            </a:r>
            <a:endParaRPr kumimoji="1" lang="en-US" altLang="ja-JP" sz="2200" dirty="0">
              <a:solidFill>
                <a:schemeClr val="tx1"/>
              </a:solidFill>
              <a:ea typeface="Noto Sans CJK JP Bold" panose="020B0800000000000000"/>
            </a:endParaRPr>
          </a:p>
        </p:txBody>
      </p:sp>
      <p:sp>
        <p:nvSpPr>
          <p:cNvPr id="37" name="テキスト ボックス 36">
            <a:extLst>
              <a:ext uri="{FF2B5EF4-FFF2-40B4-BE49-F238E27FC236}">
                <a16:creationId xmlns:a16="http://schemas.microsoft.com/office/drawing/2014/main" id="{5CB68584-C0F4-D3AC-D759-429204443149}"/>
              </a:ext>
            </a:extLst>
          </p:cNvPr>
          <p:cNvSpPr txBox="1"/>
          <p:nvPr/>
        </p:nvSpPr>
        <p:spPr>
          <a:xfrm>
            <a:off x="236800" y="1335139"/>
            <a:ext cx="2548345" cy="409979"/>
          </a:xfrm>
          <a:prstGeom prst="rect">
            <a:avLst/>
          </a:prstGeom>
          <a:noFill/>
          <a:ln w="19050">
            <a:noFill/>
          </a:ln>
        </p:spPr>
        <p:txBody>
          <a:bodyPr wrap="square" lIns="121460" tIns="60735" rIns="121460" bIns="60735"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en-US" sz="1867" dirty="0">
                <a:solidFill>
                  <a:srgbClr val="333333"/>
                </a:solidFill>
                <a:latin typeface="Noto Sans CJK JP Bold"/>
                <a:ea typeface="Noto Sans CJK JP Bold"/>
              </a:rPr>
              <a:t>３つのテーマ</a:t>
            </a:r>
            <a:endParaRPr kumimoji="1" lang="en-US" altLang="ja-JP" sz="1867" b="0" i="0" u="none" strike="noStrike" kern="1200" cap="none" spc="0" normalizeH="0" baseline="0" noProof="0" dirty="0">
              <a:ln>
                <a:noFill/>
              </a:ln>
              <a:solidFill>
                <a:srgbClr val="333333"/>
              </a:solidFill>
              <a:effectLst/>
              <a:uLnTx/>
              <a:uFillTx/>
              <a:latin typeface="Noto Sans CJK JP Bold"/>
              <a:ea typeface="Noto Sans CJK JP Bold"/>
              <a:cs typeface="+mn-cs"/>
            </a:endParaRPr>
          </a:p>
        </p:txBody>
      </p:sp>
      <p:sp>
        <p:nvSpPr>
          <p:cNvPr id="38" name="テキスト ボックス 37">
            <a:extLst>
              <a:ext uri="{FF2B5EF4-FFF2-40B4-BE49-F238E27FC236}">
                <a16:creationId xmlns:a16="http://schemas.microsoft.com/office/drawing/2014/main" id="{D8B075E1-3309-6E90-2B91-799DE2BD229A}"/>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28941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CDA27491-7EA3-C621-E8A9-3EB3936C8C53}"/>
              </a:ext>
            </a:extLst>
          </p:cNvPr>
          <p:cNvSpPr txBox="1">
            <a:spLocks/>
          </p:cNvSpPr>
          <p:nvPr/>
        </p:nvSpPr>
        <p:spPr>
          <a:xfrm>
            <a:off x="335360" y="264930"/>
            <a:ext cx="2795916" cy="522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Noto Sans CJK JP Bold" panose="020B0800000000000000" pitchFamily="34" charset="-128"/>
                <a:ea typeface="Noto Sans CJK JP Bold" panose="020B0800000000000000" pitchFamily="34" charset="-128"/>
              </a:rPr>
              <a:t>インパクトとは</a:t>
            </a:r>
            <a:endParaRPr lang="ja-JP" altLang="en-US" sz="2400" dirty="0">
              <a:solidFill>
                <a:srgbClr val="4599B1"/>
              </a:solidFill>
              <a:latin typeface="Noto Sans CJK JP Bold" panose="020B0800000000000000" pitchFamily="34" charset="-128"/>
              <a:ea typeface="Noto Sans CJK JP Bold" panose="020B0800000000000000" pitchFamily="34" charset="-128"/>
            </a:endParaRPr>
          </a:p>
        </p:txBody>
      </p:sp>
      <p:grpSp>
        <p:nvGrpSpPr>
          <p:cNvPr id="3" name="グループ化 2">
            <a:extLst>
              <a:ext uri="{FF2B5EF4-FFF2-40B4-BE49-F238E27FC236}">
                <a16:creationId xmlns:a16="http://schemas.microsoft.com/office/drawing/2014/main" id="{589441DB-BE6E-DA71-6536-3CC42D9DCD5F}"/>
              </a:ext>
            </a:extLst>
          </p:cNvPr>
          <p:cNvGrpSpPr/>
          <p:nvPr/>
        </p:nvGrpSpPr>
        <p:grpSpPr>
          <a:xfrm>
            <a:off x="201756" y="1118362"/>
            <a:ext cx="11789589" cy="4733798"/>
            <a:chOff x="201756" y="1118362"/>
            <a:chExt cx="11789589" cy="4733798"/>
          </a:xfrm>
        </p:grpSpPr>
        <p:sp>
          <p:nvSpPr>
            <p:cNvPr id="4" name="タイトル 2">
              <a:extLst>
                <a:ext uri="{FF2B5EF4-FFF2-40B4-BE49-F238E27FC236}">
                  <a16:creationId xmlns:a16="http://schemas.microsoft.com/office/drawing/2014/main" id="{CAFDBB7B-E4F5-3D12-0482-409E4DD8D7FD}"/>
                </a:ext>
              </a:extLst>
            </p:cNvPr>
            <p:cNvSpPr txBox="1">
              <a:spLocks/>
            </p:cNvSpPr>
            <p:nvPr/>
          </p:nvSpPr>
          <p:spPr>
            <a:xfrm>
              <a:off x="311913" y="1118362"/>
              <a:ext cx="5083307" cy="522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Noto Sans CJK JP Bold" panose="020B0800000000000000" pitchFamily="34" charset="-128"/>
                  <a:ea typeface="Noto Sans CJK JP Bold" panose="020B0800000000000000" pitchFamily="34" charset="-128"/>
                </a:rPr>
                <a:t>■丸井グループのミッション</a:t>
              </a:r>
            </a:p>
          </p:txBody>
        </p:sp>
        <p:sp>
          <p:nvSpPr>
            <p:cNvPr id="5" name="タイトル 2">
              <a:extLst>
                <a:ext uri="{FF2B5EF4-FFF2-40B4-BE49-F238E27FC236}">
                  <a16:creationId xmlns:a16="http://schemas.microsoft.com/office/drawing/2014/main" id="{A277BE99-ADD2-711E-84A3-67A8C6DDF382}"/>
                </a:ext>
              </a:extLst>
            </p:cNvPr>
            <p:cNvSpPr txBox="1">
              <a:spLocks/>
            </p:cNvSpPr>
            <p:nvPr/>
          </p:nvSpPr>
          <p:spPr>
            <a:xfrm>
              <a:off x="311913" y="3405001"/>
              <a:ext cx="11679432"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en-US" altLang="ja-JP" dirty="0">
                  <a:latin typeface="Noto Sans CJK JP Bold" panose="020B0800000000000000" pitchFamily="34" charset="-128"/>
                  <a:ea typeface="Noto Sans CJK JP Bold" panose="020B0800000000000000" pitchFamily="34" charset="-128"/>
                </a:rPr>
                <a:t>&lt;</a:t>
              </a:r>
              <a:r>
                <a:rPr lang="ja-JP" altLang="en-US" dirty="0">
                  <a:latin typeface="Noto Sans CJK JP Bold" panose="020B0800000000000000" pitchFamily="34" charset="-128"/>
                  <a:ea typeface="Noto Sans CJK JP Bold" panose="020B0800000000000000" pitchFamily="34" charset="-128"/>
                </a:rPr>
                <a:t>３つのキーワード</a:t>
              </a:r>
              <a:r>
                <a:rPr lang="en-US" altLang="ja-JP" dirty="0">
                  <a:latin typeface="Noto Sans CJK JP Bold" panose="020B0800000000000000" pitchFamily="34" charset="-128"/>
                  <a:ea typeface="Noto Sans CJK JP Bold" panose="020B0800000000000000" pitchFamily="34" charset="-128"/>
                </a:rPr>
                <a:t>&gt;</a:t>
              </a:r>
            </a:p>
          </p:txBody>
        </p:sp>
        <p:sp>
          <p:nvSpPr>
            <p:cNvPr id="6" name="タイトル 2">
              <a:extLst>
                <a:ext uri="{FF2B5EF4-FFF2-40B4-BE49-F238E27FC236}">
                  <a16:creationId xmlns:a16="http://schemas.microsoft.com/office/drawing/2014/main" id="{C3CB0A3D-B401-8E25-C1BC-EEDBEA7CFC7F}"/>
                </a:ext>
              </a:extLst>
            </p:cNvPr>
            <p:cNvSpPr txBox="1">
              <a:spLocks/>
            </p:cNvSpPr>
            <p:nvPr/>
          </p:nvSpPr>
          <p:spPr>
            <a:xfrm>
              <a:off x="201756" y="4203799"/>
              <a:ext cx="11679432"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sz="2200" b="1" dirty="0">
                  <a:latin typeface="Noto Sans CJK JP Bold" panose="020B0800000000000000" pitchFamily="34" charset="-128"/>
                  <a:ea typeface="Noto Sans CJK JP Bold" panose="020B0800000000000000" pitchFamily="34" charset="-128"/>
                </a:rPr>
                <a:t>○</a:t>
              </a:r>
              <a:r>
                <a:rPr lang="ja-JP" altLang="en-US" sz="2200" b="1" dirty="0">
                  <a:solidFill>
                    <a:srgbClr val="4599B1"/>
                  </a:solidFill>
                  <a:latin typeface="Noto Sans CJK JP Bold" panose="020B0800000000000000" pitchFamily="34" charset="-128"/>
                  <a:ea typeface="Noto Sans CJK JP Bold" panose="020B0800000000000000" pitchFamily="34" charset="-128"/>
                </a:rPr>
                <a:t>「しあわせ」　</a:t>
              </a:r>
              <a:r>
                <a:rPr lang="ja-JP" altLang="en-US" sz="2200" b="1" dirty="0">
                  <a:latin typeface="Noto Sans CJK JP Bold" panose="020B0800000000000000" pitchFamily="34" charset="-128"/>
                  <a:ea typeface="Noto Sans CJK JP Bold" panose="020B0800000000000000" pitchFamily="34" charset="-128"/>
                </a:rPr>
                <a:t>：</a:t>
              </a:r>
              <a:r>
                <a:rPr lang="ja-JP" altLang="en-US" sz="2000" b="1" dirty="0">
                  <a:latin typeface="Noto Sans CJK JP Bold" panose="020B0800000000000000" pitchFamily="34" charset="-128"/>
                  <a:ea typeface="Noto Sans CJK JP Bold" panose="020B0800000000000000" pitchFamily="34" charset="-128"/>
                </a:rPr>
                <a:t>利益でだけではなく</a:t>
              </a:r>
              <a:r>
                <a:rPr lang="ja-JP" altLang="en-US" sz="2000" b="1" dirty="0">
                  <a:solidFill>
                    <a:schemeClr val="accent6">
                      <a:lumMod val="75000"/>
                    </a:schemeClr>
                  </a:solidFill>
                  <a:latin typeface="Noto Sans CJK JP Bold" panose="020B0800000000000000" pitchFamily="34" charset="-128"/>
                  <a:ea typeface="Noto Sans CJK JP Bold" panose="020B0800000000000000" pitchFamily="34" charset="-128"/>
                </a:rPr>
                <a:t>金銭では測れない価値</a:t>
              </a:r>
              <a:r>
                <a:rPr lang="ja-JP" altLang="en-US" sz="2000" b="1" dirty="0">
                  <a:latin typeface="Noto Sans CJK JP Bold" panose="020B0800000000000000" pitchFamily="34" charset="-128"/>
                  <a:ea typeface="Noto Sans CJK JP Bold" panose="020B0800000000000000" pitchFamily="34" charset="-128"/>
                </a:rPr>
                <a:t>。一人ひとりちがうもの</a:t>
              </a:r>
              <a:endParaRPr lang="en-US" altLang="ja-JP" sz="2200" b="1" dirty="0">
                <a:latin typeface="Noto Sans CJK JP Bold" panose="020B0800000000000000" pitchFamily="34" charset="-128"/>
                <a:ea typeface="Noto Sans CJK JP Bold" panose="020B0800000000000000" pitchFamily="34" charset="-128"/>
              </a:endParaRPr>
            </a:p>
          </p:txBody>
        </p:sp>
        <p:sp>
          <p:nvSpPr>
            <p:cNvPr id="7" name="タイトル 2">
              <a:extLst>
                <a:ext uri="{FF2B5EF4-FFF2-40B4-BE49-F238E27FC236}">
                  <a16:creationId xmlns:a16="http://schemas.microsoft.com/office/drawing/2014/main" id="{F087E32D-F7A2-50E2-51C8-494D8DB3D54C}"/>
                </a:ext>
              </a:extLst>
            </p:cNvPr>
            <p:cNvSpPr txBox="1">
              <a:spLocks/>
            </p:cNvSpPr>
            <p:nvPr/>
          </p:nvSpPr>
          <p:spPr>
            <a:xfrm>
              <a:off x="201756" y="4744421"/>
              <a:ext cx="11679432"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sz="2200" b="1" dirty="0">
                  <a:latin typeface="Noto Sans CJK JP Bold" panose="020B0800000000000000" pitchFamily="34" charset="-128"/>
                  <a:ea typeface="Noto Sans CJK JP Bold" panose="020B0800000000000000" pitchFamily="34" charset="-128"/>
                </a:rPr>
                <a:t>○</a:t>
              </a:r>
              <a:r>
                <a:rPr lang="ja-JP" altLang="en-US" sz="2200" b="1" dirty="0">
                  <a:solidFill>
                    <a:srgbClr val="4599B1"/>
                  </a:solidFill>
                  <a:latin typeface="Noto Sans CJK JP Bold" panose="020B0800000000000000" pitchFamily="34" charset="-128"/>
                  <a:ea typeface="Noto Sans CJK JP Bold" panose="020B0800000000000000" pitchFamily="34" charset="-128"/>
                </a:rPr>
                <a:t>「インクルーシブ」</a:t>
              </a:r>
              <a:r>
                <a:rPr lang="ja-JP" altLang="en-US" sz="2200" b="1" dirty="0">
                  <a:latin typeface="Noto Sans CJK JP Bold" panose="020B0800000000000000" pitchFamily="34" charset="-128"/>
                  <a:ea typeface="Noto Sans CJK JP Bold" panose="020B0800000000000000" pitchFamily="34" charset="-128"/>
                </a:rPr>
                <a:t>：</a:t>
              </a:r>
              <a:r>
                <a:rPr lang="ja-JP" altLang="en-US" sz="2000" b="1" dirty="0">
                  <a:solidFill>
                    <a:schemeClr val="accent6">
                      <a:lumMod val="75000"/>
                    </a:schemeClr>
                  </a:solidFill>
                  <a:latin typeface="Noto Sans CJK JP Bold" panose="020B0800000000000000" pitchFamily="34" charset="-128"/>
                  <a:ea typeface="Noto Sans CJK JP Bold" panose="020B0800000000000000" pitchFamily="34" charset="-128"/>
                </a:rPr>
                <a:t>誰も取り残されることなく</a:t>
              </a:r>
              <a:r>
                <a:rPr lang="ja-JP" altLang="en-US" sz="2000" b="1" dirty="0">
                  <a:latin typeface="Noto Sans CJK JP Bold" panose="020B0800000000000000" pitchFamily="34" charset="-128"/>
                  <a:ea typeface="Noto Sans CJK JP Bold" panose="020B0800000000000000" pitchFamily="34" charset="-128"/>
                </a:rPr>
                <a:t>、みんなで支え合う</a:t>
              </a:r>
              <a:endParaRPr lang="en-US" altLang="ja-JP" sz="2200" b="1" dirty="0">
                <a:latin typeface="Noto Sans CJK JP Bold" panose="020B0800000000000000" pitchFamily="34" charset="-128"/>
                <a:ea typeface="Noto Sans CJK JP Bold" panose="020B0800000000000000" pitchFamily="34" charset="-128"/>
              </a:endParaRPr>
            </a:p>
          </p:txBody>
        </p:sp>
        <p:sp>
          <p:nvSpPr>
            <p:cNvPr id="8" name="タイトル 2">
              <a:extLst>
                <a:ext uri="{FF2B5EF4-FFF2-40B4-BE49-F238E27FC236}">
                  <a16:creationId xmlns:a16="http://schemas.microsoft.com/office/drawing/2014/main" id="{F4E30048-8558-F4E6-0A99-5A3F07854A79}"/>
                </a:ext>
              </a:extLst>
            </p:cNvPr>
            <p:cNvSpPr txBox="1">
              <a:spLocks/>
            </p:cNvSpPr>
            <p:nvPr/>
          </p:nvSpPr>
          <p:spPr>
            <a:xfrm>
              <a:off x="946515" y="1472647"/>
              <a:ext cx="9603769" cy="148390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pPr algn="ctr"/>
              <a:r>
                <a:rPr lang="ja-JP" altLang="en-US" sz="3600" b="1" dirty="0">
                  <a:solidFill>
                    <a:srgbClr val="4599B1"/>
                  </a:solidFill>
                  <a:latin typeface="Noto Sans CJK JP Bold" panose="020B0800000000000000" pitchFamily="34" charset="-128"/>
                  <a:ea typeface="Noto Sans CJK JP Bold" panose="020B0800000000000000" pitchFamily="34" charset="-128"/>
                </a:rPr>
                <a:t>すべての人が「しあわせ」を感じられる</a:t>
              </a:r>
              <a:endParaRPr lang="en-US" altLang="ja-JP" sz="3600" b="1" dirty="0">
                <a:solidFill>
                  <a:srgbClr val="4599B1"/>
                </a:solidFill>
                <a:latin typeface="Noto Sans CJK JP Bold" panose="020B0800000000000000" pitchFamily="34" charset="-128"/>
                <a:ea typeface="Noto Sans CJK JP Bold" panose="020B0800000000000000" pitchFamily="34" charset="-128"/>
              </a:endParaRPr>
            </a:p>
            <a:p>
              <a:pPr algn="ctr"/>
              <a:r>
                <a:rPr lang="ja-JP" altLang="en-US" sz="3600" b="1" dirty="0">
                  <a:solidFill>
                    <a:srgbClr val="4599B1"/>
                  </a:solidFill>
                  <a:latin typeface="Noto Sans CJK JP Bold" panose="020B0800000000000000" pitchFamily="34" charset="-128"/>
                  <a:ea typeface="Noto Sans CJK JP Bold" panose="020B0800000000000000" pitchFamily="34" charset="-128"/>
                </a:rPr>
                <a:t>インクルーシブで豊かな社会を共に創る</a:t>
              </a:r>
              <a:endParaRPr lang="en-US" altLang="ja-JP" sz="3600" b="1" dirty="0">
                <a:solidFill>
                  <a:srgbClr val="4599B1"/>
                </a:solidFill>
                <a:latin typeface="Noto Sans CJK JP Bold" panose="020B0800000000000000" pitchFamily="34" charset="-128"/>
                <a:ea typeface="Noto Sans CJK JP Bold" panose="020B0800000000000000" pitchFamily="34" charset="-128"/>
              </a:endParaRPr>
            </a:p>
          </p:txBody>
        </p:sp>
        <p:sp>
          <p:nvSpPr>
            <p:cNvPr id="9" name="タイトル 2">
              <a:extLst>
                <a:ext uri="{FF2B5EF4-FFF2-40B4-BE49-F238E27FC236}">
                  <a16:creationId xmlns:a16="http://schemas.microsoft.com/office/drawing/2014/main" id="{0578F0A8-DEB4-22AF-345B-87018D48A27E}"/>
                </a:ext>
              </a:extLst>
            </p:cNvPr>
            <p:cNvSpPr txBox="1">
              <a:spLocks/>
            </p:cNvSpPr>
            <p:nvPr/>
          </p:nvSpPr>
          <p:spPr>
            <a:xfrm>
              <a:off x="201756" y="5266566"/>
              <a:ext cx="11679432" cy="585594"/>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sz="2200" b="1" dirty="0">
                  <a:latin typeface="Noto Sans CJK JP Bold" panose="020B0800000000000000" pitchFamily="34" charset="-128"/>
                  <a:ea typeface="Noto Sans CJK JP Bold" panose="020B0800000000000000" pitchFamily="34" charset="-128"/>
                </a:rPr>
                <a:t>○</a:t>
              </a:r>
              <a:r>
                <a:rPr lang="ja-JP" altLang="en-US" sz="2200" b="1" dirty="0">
                  <a:solidFill>
                    <a:srgbClr val="4599B1"/>
                  </a:solidFill>
                  <a:latin typeface="Noto Sans CJK JP Bold" panose="020B0800000000000000" pitchFamily="34" charset="-128"/>
                  <a:ea typeface="Noto Sans CJK JP Bold" panose="020B0800000000000000" pitchFamily="34" charset="-128"/>
                </a:rPr>
                <a:t>「共創の原点」</a:t>
              </a:r>
              <a:r>
                <a:rPr lang="ja-JP" altLang="en-US" sz="2200" b="1" dirty="0">
                  <a:latin typeface="Noto Sans CJK JP Bold" panose="020B0800000000000000" pitchFamily="34" charset="-128"/>
                  <a:ea typeface="Noto Sans CJK JP Bold" panose="020B0800000000000000" pitchFamily="34" charset="-128"/>
                </a:rPr>
                <a:t>：</a:t>
              </a:r>
              <a:r>
                <a:rPr lang="ja-JP" altLang="en-US" sz="2000" b="1" dirty="0">
                  <a:solidFill>
                    <a:schemeClr val="accent6">
                      <a:lumMod val="75000"/>
                    </a:schemeClr>
                  </a:solidFill>
                  <a:latin typeface="Noto Sans CJK JP Bold" panose="020B0800000000000000" pitchFamily="34" charset="-128"/>
                  <a:ea typeface="Noto Sans CJK JP Bold" panose="020B0800000000000000" pitchFamily="34" charset="-128"/>
                </a:rPr>
                <a:t>「私らしさ」を大切にしながら</a:t>
              </a:r>
              <a:r>
                <a:rPr lang="ja-JP" altLang="en-US" sz="2000" b="1" dirty="0">
                  <a:latin typeface="Noto Sans CJK JP Bold" panose="020B0800000000000000" pitchFamily="34" charset="-128"/>
                  <a:ea typeface="Noto Sans CJK JP Bold" panose="020B0800000000000000" pitchFamily="34" charset="-128"/>
                </a:rPr>
                <a:t>、「他社とのつながり」を同時に大切にする</a:t>
              </a:r>
              <a:endParaRPr lang="en-US" altLang="ja-JP" sz="2200" b="1" dirty="0">
                <a:latin typeface="Noto Sans CJK JP Bold" panose="020B0800000000000000" pitchFamily="34" charset="-128"/>
                <a:ea typeface="Noto Sans CJK JP Bold" panose="020B0800000000000000" pitchFamily="34" charset="-128"/>
              </a:endParaRPr>
            </a:p>
          </p:txBody>
        </p:sp>
      </p:grpSp>
      <p:sp>
        <p:nvSpPr>
          <p:cNvPr id="10" name="テキスト ボックス 9">
            <a:extLst>
              <a:ext uri="{FF2B5EF4-FFF2-40B4-BE49-F238E27FC236}">
                <a16:creationId xmlns:a16="http://schemas.microsoft.com/office/drawing/2014/main" id="{55A71E82-4B75-A447-6F6E-4F151E0C8BEB}"/>
              </a:ext>
            </a:extLst>
          </p:cNvPr>
          <p:cNvSpPr txBox="1"/>
          <p:nvPr/>
        </p:nvSpPr>
        <p:spPr>
          <a:xfrm>
            <a:off x="69012" y="6565656"/>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193589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C331CBFC-B8B5-2E1B-A87F-702317C25B87}"/>
              </a:ext>
            </a:extLst>
          </p:cNvPr>
          <p:cNvPicPr>
            <a:picLocks noChangeAspect="1"/>
          </p:cNvPicPr>
          <p:nvPr/>
        </p:nvPicPr>
        <p:blipFill rotWithShape="1">
          <a:blip r:embed="rId3">
            <a:extLst>
              <a:ext uri="{28A0092B-C50C-407E-A947-70E740481C1C}">
                <a14:useLocalDpi xmlns:a14="http://schemas.microsoft.com/office/drawing/2010/main" val="0"/>
              </a:ext>
            </a:extLst>
          </a:blip>
          <a:srcRect l="6272" t="86891" r="50521" b="5193"/>
          <a:stretch/>
        </p:blipFill>
        <p:spPr>
          <a:xfrm>
            <a:off x="7694342" y="5486399"/>
            <a:ext cx="3568390" cy="367991"/>
          </a:xfrm>
          <a:prstGeom prst="rect">
            <a:avLst/>
          </a:prstGeom>
        </p:spPr>
      </p:pic>
      <p:sp>
        <p:nvSpPr>
          <p:cNvPr id="3" name="タイトル 2">
            <a:extLst>
              <a:ext uri="{FF2B5EF4-FFF2-40B4-BE49-F238E27FC236}">
                <a16:creationId xmlns:a16="http://schemas.microsoft.com/office/drawing/2014/main" id="{65DE65F8-833E-F370-3C68-CF1D3E6C268F}"/>
              </a:ext>
            </a:extLst>
          </p:cNvPr>
          <p:cNvSpPr txBox="1">
            <a:spLocks/>
          </p:cNvSpPr>
          <p:nvPr/>
        </p:nvSpPr>
        <p:spPr>
          <a:xfrm>
            <a:off x="233420" y="244529"/>
            <a:ext cx="10972800" cy="522747"/>
          </a:xfrm>
          <a:prstGeom prst="rect">
            <a:avLst/>
          </a:prstGeom>
        </p:spPr>
        <p:txBody>
          <a:bodyPr vert="horz" lIns="91440" tIns="45720" rIns="91440" bIns="45720" rtlCol="0" anchor="ctr">
            <a:norm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dirty="0"/>
              <a:t>なぜ、インパクトを設定するのか</a:t>
            </a:r>
          </a:p>
        </p:txBody>
      </p:sp>
      <p:sp>
        <p:nvSpPr>
          <p:cNvPr id="4" name="タイトル 2">
            <a:extLst>
              <a:ext uri="{FF2B5EF4-FFF2-40B4-BE49-F238E27FC236}">
                <a16:creationId xmlns:a16="http://schemas.microsoft.com/office/drawing/2014/main" id="{02890DED-B038-2F99-48E5-3C357926E50E}"/>
              </a:ext>
            </a:extLst>
          </p:cNvPr>
          <p:cNvSpPr txBox="1">
            <a:spLocks/>
          </p:cNvSpPr>
          <p:nvPr/>
        </p:nvSpPr>
        <p:spPr>
          <a:xfrm>
            <a:off x="481226" y="974858"/>
            <a:ext cx="11679432"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b="1" dirty="0">
                <a:solidFill>
                  <a:srgbClr val="4599B1"/>
                </a:solidFill>
                <a:latin typeface="Noto Sans CJK JP Bold" panose="020B0800000000000000" pitchFamily="34" charset="-128"/>
                <a:ea typeface="Noto Sans CJK JP Bold" panose="020B0800000000000000" pitchFamily="34" charset="-128"/>
              </a:rPr>
              <a:t>インパクトの生み出す価値＝ステークホルダーの価値＝企業価値</a:t>
            </a:r>
            <a:endParaRPr lang="en-US" altLang="ja-JP" b="1" dirty="0">
              <a:solidFill>
                <a:srgbClr val="4599B1"/>
              </a:solidFill>
              <a:latin typeface="Noto Sans CJK JP Bold" panose="020B0800000000000000" pitchFamily="34" charset="-128"/>
              <a:ea typeface="Noto Sans CJK JP Bold" panose="020B0800000000000000" pitchFamily="34" charset="-128"/>
            </a:endParaRPr>
          </a:p>
        </p:txBody>
      </p:sp>
      <p:pic>
        <p:nvPicPr>
          <p:cNvPr id="5" name="図 4">
            <a:extLst>
              <a:ext uri="{FF2B5EF4-FFF2-40B4-BE49-F238E27FC236}">
                <a16:creationId xmlns:a16="http://schemas.microsoft.com/office/drawing/2014/main" id="{18BABCD1-045A-C07C-CFEB-FF76A2705411}"/>
              </a:ext>
            </a:extLst>
          </p:cNvPr>
          <p:cNvPicPr>
            <a:picLocks noChangeAspect="1"/>
          </p:cNvPicPr>
          <p:nvPr/>
        </p:nvPicPr>
        <p:blipFill rotWithShape="1">
          <a:blip r:embed="rId4"/>
          <a:srcRect l="23671" t="35189" r="4561" b="9232"/>
          <a:stretch/>
        </p:blipFill>
        <p:spPr>
          <a:xfrm>
            <a:off x="755361" y="1705187"/>
            <a:ext cx="10631195" cy="5145715"/>
          </a:xfrm>
          <a:prstGeom prst="rect">
            <a:avLst/>
          </a:prstGeom>
        </p:spPr>
      </p:pic>
      <p:sp>
        <p:nvSpPr>
          <p:cNvPr id="6" name="テキスト ボックス 5">
            <a:extLst>
              <a:ext uri="{FF2B5EF4-FFF2-40B4-BE49-F238E27FC236}">
                <a16:creationId xmlns:a16="http://schemas.microsoft.com/office/drawing/2014/main" id="{82816384-44B3-F01E-A3E6-681E0A02C8C5}"/>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4866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DA0E149-291D-4B4A-A7ED-7254CDAC491F}"/>
              </a:ext>
            </a:extLst>
          </p:cNvPr>
          <p:cNvSpPr>
            <a:spLocks noChangeArrowheads="1"/>
          </p:cNvSpPr>
          <p:nvPr/>
        </p:nvSpPr>
        <p:spPr bwMode="auto">
          <a:xfrm>
            <a:off x="5032824" y="2904898"/>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solidFill>
                <a:effectLst/>
                <a:uLnTx/>
                <a:uFillTx/>
                <a:latin typeface="Noto Sans CJK JP Bold" pitchFamily="34" charset="-128"/>
                <a:ea typeface="Noto Sans CJK JP Bold" pitchFamily="34" charset="-128"/>
                <a:cs typeface="+mn-cs"/>
              </a:rPr>
              <a:t>自分の価値観を言語化してみよう</a:t>
            </a:r>
          </a:p>
        </p:txBody>
      </p:sp>
      <p:sp>
        <p:nvSpPr>
          <p:cNvPr id="10" name="Text Box 6">
            <a:extLst>
              <a:ext uri="{FF2B5EF4-FFF2-40B4-BE49-F238E27FC236}">
                <a16:creationId xmlns:a16="http://schemas.microsoft.com/office/drawing/2014/main" id="{351BFFE6-DBCF-4098-ADEA-C80F8C2413D8}"/>
              </a:ext>
            </a:extLst>
          </p:cNvPr>
          <p:cNvSpPr txBox="1">
            <a:spLocks noChangeArrowheads="1"/>
          </p:cNvSpPr>
          <p:nvPr/>
        </p:nvSpPr>
        <p:spPr bwMode="auto">
          <a:xfrm>
            <a:off x="4867324" y="464121"/>
            <a:ext cx="3473002" cy="58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144000" anchor="ctr" anchorCtr="0">
            <a:spAutoFit/>
          </a:bodyPr>
          <a:lstStyle>
            <a:lvl1pPr marL="342900" indent="-342900" eaLnBrk="0" hangingPunct="0">
              <a:defRPr kumimoji="1" sz="3600">
                <a:solidFill>
                  <a:schemeClr val="tx1"/>
                </a:solidFill>
                <a:latin typeface="メイリオ" pitchFamily="50" charset="-128"/>
                <a:ea typeface="メイリオ" pitchFamily="50" charset="-128"/>
                <a:cs typeface="メイリオ" pitchFamily="50" charset="-128"/>
              </a:defRPr>
            </a:lvl1pPr>
            <a:lvl2pPr marL="742950" indent="-285750" eaLnBrk="0" hangingPunct="0">
              <a:defRPr kumimoji="1" sz="3600">
                <a:solidFill>
                  <a:schemeClr val="tx1"/>
                </a:solidFill>
                <a:latin typeface="メイリオ" pitchFamily="50" charset="-128"/>
                <a:ea typeface="メイリオ" pitchFamily="50" charset="-128"/>
                <a:cs typeface="メイリオ" pitchFamily="50" charset="-128"/>
              </a:defRPr>
            </a:lvl2pPr>
            <a:lvl3pPr marL="1143000" indent="-228600" eaLnBrk="0" hangingPunct="0">
              <a:defRPr kumimoji="1" sz="3600">
                <a:solidFill>
                  <a:schemeClr val="tx1"/>
                </a:solidFill>
                <a:latin typeface="メイリオ" pitchFamily="50" charset="-128"/>
                <a:ea typeface="メイリオ" pitchFamily="50" charset="-128"/>
                <a:cs typeface="メイリオ" pitchFamily="50" charset="-128"/>
              </a:defRPr>
            </a:lvl3pPr>
            <a:lvl4pPr marL="1600200" indent="-228600" eaLnBrk="0" hangingPunct="0">
              <a:defRPr kumimoji="1" sz="3600">
                <a:solidFill>
                  <a:schemeClr val="tx1"/>
                </a:solidFill>
                <a:latin typeface="メイリオ" pitchFamily="50" charset="-128"/>
                <a:ea typeface="メイリオ" pitchFamily="50" charset="-128"/>
                <a:cs typeface="メイリオ" pitchFamily="50" charset="-128"/>
              </a:defRPr>
            </a:lvl4pPr>
            <a:lvl5pPr marL="2057400" indent="-228600" eaLnBrk="0" hangingPunct="0">
              <a:defRPr kumimoji="1" sz="3600">
                <a:solidFill>
                  <a:schemeClr val="tx1"/>
                </a:solidFill>
                <a:latin typeface="メイリオ" pitchFamily="50" charset="-128"/>
                <a:ea typeface="メイリオ" pitchFamily="50" charset="-128"/>
                <a:cs typeface="メイリオ" pitchFamily="50" charset="-128"/>
              </a:defRPr>
            </a:lvl5pPr>
            <a:lvl6pPr marL="25146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6pPr>
            <a:lvl7pPr marL="29718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7pPr>
            <a:lvl8pPr marL="34290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8pPr>
            <a:lvl9pPr marL="38862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9pPr>
          </a:lstStyle>
          <a:p>
            <a:pPr marL="342900" marR="0" lvl="0" indent="-342900" algn="ctr" defTabSz="914400" rtl="0" eaLnBrk="1" fontAlgn="auto" latinLnBrk="0" hangingPunct="1">
              <a:lnSpc>
                <a:spcPct val="90000"/>
              </a:lnSpc>
              <a:spcBef>
                <a:spcPct val="50000"/>
              </a:spcBef>
              <a:spcAft>
                <a:spcPts val="0"/>
              </a:spcAft>
              <a:buClr>
                <a:srgbClr val="6699FF"/>
              </a:buClr>
              <a:buSzPct val="60000"/>
              <a:buFontTx/>
              <a:buNone/>
              <a:tabLst/>
              <a:defRPr/>
            </a:pPr>
            <a:r>
              <a:rPr kumimoji="1" lang="en-US" altLang="ja-JP" sz="2800" b="1" i="0" u="sng" strike="noStrike" kern="1200" cap="none" spc="253" normalizeH="0" baseline="0" noProof="0" dirty="0">
                <a:ln>
                  <a:noFill/>
                </a:ln>
                <a:solidFill>
                  <a:prstClr val="black"/>
                </a:solidFill>
                <a:effectLst/>
                <a:uLnTx/>
                <a:uFillTx/>
                <a:latin typeface="Noto Sans CJK JP Bold" pitchFamily="34" charset="-128"/>
                <a:ea typeface="Noto Sans CJK JP Bold" pitchFamily="34" charset="-128"/>
              </a:rPr>
              <a:t>Being Workshop</a:t>
            </a:r>
            <a:endParaRPr kumimoji="1" lang="ja-JP" altLang="en-US" sz="2400" b="1" i="0" u="sng" strike="noStrike" kern="1200" cap="none" spc="227" normalizeH="0" baseline="0" noProof="0" dirty="0">
              <a:ln>
                <a:noFill/>
              </a:ln>
              <a:solidFill>
                <a:prstClr val="black"/>
              </a:solidFill>
              <a:effectLst/>
              <a:uLnTx/>
              <a:uFillTx/>
              <a:latin typeface="Noto Sans CJK JP Bold" pitchFamily="34" charset="-128"/>
              <a:ea typeface="Noto Sans CJK JP Bold" pitchFamily="34" charset="-128"/>
            </a:endParaRPr>
          </a:p>
        </p:txBody>
      </p:sp>
      <p:sp>
        <p:nvSpPr>
          <p:cNvPr id="11" name="Rectangle 2">
            <a:extLst>
              <a:ext uri="{FF2B5EF4-FFF2-40B4-BE49-F238E27FC236}">
                <a16:creationId xmlns:a16="http://schemas.microsoft.com/office/drawing/2014/main" id="{9C727919-4E74-4BC6-B636-EC26D65F8AAE}"/>
              </a:ext>
            </a:extLst>
          </p:cNvPr>
          <p:cNvSpPr>
            <a:spLocks noChangeArrowheads="1"/>
          </p:cNvSpPr>
          <p:nvPr/>
        </p:nvSpPr>
        <p:spPr bwMode="auto">
          <a:xfrm>
            <a:off x="5039883" y="1694835"/>
            <a:ext cx="4018753" cy="645493"/>
          </a:xfrm>
          <a:prstGeom prst="rect">
            <a:avLst/>
          </a:prstGeom>
          <a:noFill/>
          <a:ln w="25400" algn="ctr">
            <a:noFill/>
            <a:miter lim="800000"/>
            <a:headEnd/>
            <a:tailEnd/>
          </a:ln>
        </p:spPr>
        <p:txBody>
          <a:bodyPr wrap="none" lIns="0" tIns="0" rIns="0" bIns="0" anchor="ctr"/>
          <a:lstStyle/>
          <a:p>
            <a:pPr marL="0" marR="0" lvl="0" indent="0" algn="dist"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solidFill>
                <a:effectLst/>
                <a:uLnTx/>
                <a:uFillTx/>
                <a:latin typeface="Noto Sans CJK JP Bold" pitchFamily="34" charset="-128"/>
                <a:ea typeface="Noto Sans CJK JP Bold" pitchFamily="34" charset="-128"/>
                <a:cs typeface="+mn-cs"/>
              </a:rPr>
              <a:t>ワークショップの目的</a:t>
            </a:r>
          </a:p>
        </p:txBody>
      </p:sp>
      <p:sp>
        <p:nvSpPr>
          <p:cNvPr id="21" name="Rectangle 2">
            <a:extLst>
              <a:ext uri="{FF2B5EF4-FFF2-40B4-BE49-F238E27FC236}">
                <a16:creationId xmlns:a16="http://schemas.microsoft.com/office/drawing/2014/main" id="{26CC5F30-E7FF-4100-88D9-FF6F43D1F30C}"/>
              </a:ext>
            </a:extLst>
          </p:cNvPr>
          <p:cNvSpPr>
            <a:spLocks noChangeArrowheads="1"/>
          </p:cNvSpPr>
          <p:nvPr/>
        </p:nvSpPr>
        <p:spPr bwMode="auto">
          <a:xfrm>
            <a:off x="5039883" y="3942465"/>
            <a:ext cx="3272627"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solidFill>
                <a:effectLst/>
                <a:uLnTx/>
                <a:uFillTx/>
                <a:latin typeface="Noto Sans CJK JP Bold" pitchFamily="34" charset="-128"/>
                <a:ea typeface="Noto Sans CJK JP Bold" pitchFamily="34" charset="-128"/>
                <a:cs typeface="+mn-cs"/>
              </a:rPr>
              <a:t>インパクトについて</a:t>
            </a:r>
          </a:p>
        </p:txBody>
      </p:sp>
      <p:sp>
        <p:nvSpPr>
          <p:cNvPr id="15" name="Rectangle 2">
            <a:extLst>
              <a:ext uri="{FF2B5EF4-FFF2-40B4-BE49-F238E27FC236}">
                <a16:creationId xmlns:a16="http://schemas.microsoft.com/office/drawing/2014/main" id="{BA17D0F0-A304-418E-A6C7-18F23D27621F}"/>
              </a:ext>
            </a:extLst>
          </p:cNvPr>
          <p:cNvSpPr>
            <a:spLocks noChangeArrowheads="1"/>
          </p:cNvSpPr>
          <p:nvPr/>
        </p:nvSpPr>
        <p:spPr bwMode="auto">
          <a:xfrm>
            <a:off x="5039883" y="5089964"/>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solidFill>
                <a:effectLst/>
                <a:uLnTx/>
                <a:uFillTx/>
                <a:latin typeface="Noto Sans CJK JP Bold" pitchFamily="34" charset="-128"/>
                <a:ea typeface="Noto Sans CJK JP Bold" pitchFamily="34" charset="-128"/>
                <a:cs typeface="+mn-cs"/>
              </a:rPr>
              <a:t>つながり合いを言語化してみよう</a:t>
            </a:r>
          </a:p>
        </p:txBody>
      </p:sp>
      <p:sp>
        <p:nvSpPr>
          <p:cNvPr id="17" name="テキスト ボックス 16">
            <a:extLst>
              <a:ext uri="{FF2B5EF4-FFF2-40B4-BE49-F238E27FC236}">
                <a16:creationId xmlns:a16="http://schemas.microsoft.com/office/drawing/2014/main" id="{13D14482-32E1-407A-910F-DA1F2AB3D9B5}"/>
              </a:ext>
            </a:extLst>
          </p:cNvPr>
          <p:cNvSpPr txBox="1"/>
          <p:nvPr/>
        </p:nvSpPr>
        <p:spPr>
          <a:xfrm>
            <a:off x="3048616" y="2788288"/>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rPr>
              <a:t>Step1</a:t>
            </a:r>
            <a:endParaRPr kumimoji="1" lang="ja-JP" altLang="en-US"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8" name="テキスト ボックス 17">
            <a:extLst>
              <a:ext uri="{FF2B5EF4-FFF2-40B4-BE49-F238E27FC236}">
                <a16:creationId xmlns:a16="http://schemas.microsoft.com/office/drawing/2014/main" id="{8024BB27-90AB-4415-9F5E-3476F78B8D42}"/>
              </a:ext>
            </a:extLst>
          </p:cNvPr>
          <p:cNvSpPr txBox="1"/>
          <p:nvPr/>
        </p:nvSpPr>
        <p:spPr>
          <a:xfrm>
            <a:off x="3048616" y="3814289"/>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rPr>
              <a:t>Step2</a:t>
            </a:r>
            <a:endParaRPr kumimoji="1" lang="ja-JP" altLang="en-US"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9" name="テキスト ボックス 18">
            <a:extLst>
              <a:ext uri="{FF2B5EF4-FFF2-40B4-BE49-F238E27FC236}">
                <a16:creationId xmlns:a16="http://schemas.microsoft.com/office/drawing/2014/main" id="{74BCD0F6-5FBA-4489-8D19-8868D0103229}"/>
              </a:ext>
            </a:extLst>
          </p:cNvPr>
          <p:cNvSpPr txBox="1"/>
          <p:nvPr/>
        </p:nvSpPr>
        <p:spPr>
          <a:xfrm>
            <a:off x="3048616" y="4869160"/>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rPr>
              <a:t>Step3</a:t>
            </a:r>
            <a:endParaRPr kumimoji="1" lang="ja-JP" altLang="en-US"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 name="テキスト ボックス 1">
            <a:extLst>
              <a:ext uri="{FF2B5EF4-FFF2-40B4-BE49-F238E27FC236}">
                <a16:creationId xmlns:a16="http://schemas.microsoft.com/office/drawing/2014/main" id="{28A1F134-2F65-7C0C-3931-4B6A4724F459}"/>
              </a:ext>
            </a:extLst>
          </p:cNvPr>
          <p:cNvSpPr txBox="1"/>
          <p:nvPr/>
        </p:nvSpPr>
        <p:spPr>
          <a:xfrm>
            <a:off x="10403457" y="6563749"/>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49444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79B1C8CC-3796-EEC7-53A0-8D7E3E0AA429}"/>
              </a:ext>
            </a:extLst>
          </p:cNvPr>
          <p:cNvSpPr>
            <a:spLocks noGrp="1"/>
          </p:cNvSpPr>
          <p:nvPr>
            <p:ph type="title"/>
          </p:nvPr>
        </p:nvSpPr>
        <p:spPr>
          <a:xfrm>
            <a:off x="335360" y="246319"/>
            <a:ext cx="10972800" cy="522747"/>
          </a:xfrm>
        </p:spPr>
        <p:txBody>
          <a:bodyPr>
            <a:normAutofit/>
          </a:bodyPr>
          <a:lstStyle/>
          <a:p>
            <a:r>
              <a:rPr kumimoji="1" lang="ja-JP" altLang="en-US" dirty="0"/>
              <a:t>現業が</a:t>
            </a:r>
            <a:r>
              <a:rPr lang="ja-JP" altLang="en-US" dirty="0"/>
              <a:t>インパクト実現に繋がる？！</a:t>
            </a:r>
            <a:endParaRPr kumimoji="1" lang="ja-JP" altLang="en-US" dirty="0"/>
          </a:p>
        </p:txBody>
      </p:sp>
      <p:grpSp>
        <p:nvGrpSpPr>
          <p:cNvPr id="3" name="グループ化 2">
            <a:extLst>
              <a:ext uri="{FF2B5EF4-FFF2-40B4-BE49-F238E27FC236}">
                <a16:creationId xmlns:a16="http://schemas.microsoft.com/office/drawing/2014/main" id="{78D39ED7-29C4-1A4C-97E6-10EFE89E2665}"/>
              </a:ext>
            </a:extLst>
          </p:cNvPr>
          <p:cNvGrpSpPr/>
          <p:nvPr/>
        </p:nvGrpSpPr>
        <p:grpSpPr>
          <a:xfrm>
            <a:off x="6240641" y="1566940"/>
            <a:ext cx="5616000" cy="4838718"/>
            <a:chOff x="335359" y="1553292"/>
            <a:chExt cx="5616000" cy="4838718"/>
          </a:xfrm>
        </p:grpSpPr>
        <p:sp>
          <p:nvSpPr>
            <p:cNvPr id="4" name="四角形: 角を丸くする 3">
              <a:extLst>
                <a:ext uri="{FF2B5EF4-FFF2-40B4-BE49-F238E27FC236}">
                  <a16:creationId xmlns:a16="http://schemas.microsoft.com/office/drawing/2014/main" id="{FF7CB927-E162-63D4-4375-94AA10CF1552}"/>
                </a:ext>
              </a:extLst>
            </p:cNvPr>
            <p:cNvSpPr/>
            <p:nvPr/>
          </p:nvSpPr>
          <p:spPr>
            <a:xfrm>
              <a:off x="335359" y="1553292"/>
              <a:ext cx="5616000" cy="4838718"/>
            </a:xfrm>
            <a:prstGeom prst="roundRect">
              <a:avLst>
                <a:gd name="adj" fmla="val 988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a:p>
          </p:txBody>
        </p:sp>
        <p:grpSp>
          <p:nvGrpSpPr>
            <p:cNvPr id="5" name="グループ化 4">
              <a:extLst>
                <a:ext uri="{FF2B5EF4-FFF2-40B4-BE49-F238E27FC236}">
                  <a16:creationId xmlns:a16="http://schemas.microsoft.com/office/drawing/2014/main" id="{9004CC0E-1788-B885-C2C1-8D459460D1D6}"/>
                </a:ext>
              </a:extLst>
            </p:cNvPr>
            <p:cNvGrpSpPr/>
            <p:nvPr/>
          </p:nvGrpSpPr>
          <p:grpSpPr>
            <a:xfrm>
              <a:off x="832796" y="2140640"/>
              <a:ext cx="5086247" cy="4032000"/>
              <a:chOff x="6769584" y="2140640"/>
              <a:chExt cx="5086247" cy="4032000"/>
            </a:xfrm>
          </p:grpSpPr>
          <p:sp>
            <p:nvSpPr>
              <p:cNvPr id="6" name="フローチャート: 他ページ結合子 5">
                <a:extLst>
                  <a:ext uri="{FF2B5EF4-FFF2-40B4-BE49-F238E27FC236}">
                    <a16:creationId xmlns:a16="http://schemas.microsoft.com/office/drawing/2014/main" id="{8CEBFC78-F299-B206-C077-976C8550C31A}"/>
                  </a:ext>
                </a:extLst>
              </p:cNvPr>
              <p:cNvSpPr/>
              <p:nvPr/>
            </p:nvSpPr>
            <p:spPr>
              <a:xfrm>
                <a:off x="6769584" y="2140640"/>
                <a:ext cx="504000" cy="4032000"/>
              </a:xfrm>
              <a:prstGeom prst="flowChartOffpage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kumimoji="1" lang="ja-JP" altLang="en-US" dirty="0">
                    <a:ln w="0"/>
                    <a:solidFill>
                      <a:schemeClr val="tx1"/>
                    </a:solidFill>
                    <a:effectLst>
                      <a:outerShdw blurRad="38100" dist="19050" dir="2700000" algn="tl" rotWithShape="0">
                        <a:schemeClr val="dk1">
                          <a:alpha val="40000"/>
                        </a:schemeClr>
                      </a:outerShdw>
                    </a:effectLst>
                  </a:rPr>
                  <a:t>インパクトの</a:t>
                </a:r>
                <a:r>
                  <a:rPr lang="ja-JP" altLang="en-US" dirty="0">
                    <a:ln w="0"/>
                    <a:solidFill>
                      <a:schemeClr val="tx1"/>
                    </a:solidFill>
                    <a:effectLst>
                      <a:outerShdw blurRad="38100" dist="19050" dir="2700000" algn="tl" rotWithShape="0">
                        <a:schemeClr val="dk1">
                          <a:alpha val="40000"/>
                        </a:schemeClr>
                      </a:outerShdw>
                    </a:effectLst>
                  </a:rPr>
                  <a:t>実現</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7" name="テキスト ボックス 6">
                <a:extLst>
                  <a:ext uri="{FF2B5EF4-FFF2-40B4-BE49-F238E27FC236}">
                    <a16:creationId xmlns:a16="http://schemas.microsoft.com/office/drawing/2014/main" id="{C8F6A1FC-4F66-FC2C-AA5A-A362821B188B}"/>
                  </a:ext>
                </a:extLst>
              </p:cNvPr>
              <p:cNvSpPr txBox="1"/>
              <p:nvPr/>
            </p:nvSpPr>
            <p:spPr>
              <a:xfrm>
                <a:off x="7660847" y="3344612"/>
                <a:ext cx="4131187" cy="400110"/>
              </a:xfrm>
              <a:prstGeom prst="rect">
                <a:avLst/>
              </a:prstGeom>
              <a:noFill/>
            </p:spPr>
            <p:txBody>
              <a:bodyPr wrap="square" rtlCol="0">
                <a:spAutoFit/>
              </a:bodyPr>
              <a:lstStyle/>
              <a:p>
                <a:pPr algn="ctr"/>
                <a:r>
                  <a:rPr lang="en-US" altLang="ja-JP" sz="2000" b="1" dirty="0"/>
                  <a:t>EC</a:t>
                </a:r>
                <a:r>
                  <a:rPr lang="ja-JP" altLang="en-US" sz="2000" b="1" dirty="0"/>
                  <a:t>構築で支援</a:t>
                </a:r>
                <a:endParaRPr lang="en-US" altLang="ja-JP" sz="2000" b="1" dirty="0"/>
              </a:p>
            </p:txBody>
          </p:sp>
          <p:sp>
            <p:nvSpPr>
              <p:cNvPr id="8" name="テキスト ボックス 7">
                <a:extLst>
                  <a:ext uri="{FF2B5EF4-FFF2-40B4-BE49-F238E27FC236}">
                    <a16:creationId xmlns:a16="http://schemas.microsoft.com/office/drawing/2014/main" id="{407EBC35-AA2C-E78D-ED18-ED9D93309781}"/>
                  </a:ext>
                </a:extLst>
              </p:cNvPr>
              <p:cNvSpPr txBox="1"/>
              <p:nvPr/>
            </p:nvSpPr>
            <p:spPr>
              <a:xfrm>
                <a:off x="7625386" y="2176618"/>
                <a:ext cx="4230445" cy="707886"/>
              </a:xfrm>
              <a:prstGeom prst="rect">
                <a:avLst/>
              </a:prstGeom>
              <a:noFill/>
            </p:spPr>
            <p:txBody>
              <a:bodyPr wrap="square" rtlCol="0">
                <a:spAutoFit/>
              </a:bodyPr>
              <a:lstStyle/>
              <a:p>
                <a:pPr algn="ctr"/>
                <a:r>
                  <a:rPr lang="ja-JP" altLang="en-US" sz="2000" b="1" dirty="0"/>
                  <a:t>様々な人の「好き」に繋がる</a:t>
                </a:r>
                <a:endParaRPr lang="en-US" altLang="ja-JP" sz="2000" b="1" dirty="0"/>
              </a:p>
              <a:p>
                <a:pPr algn="ctr"/>
                <a:r>
                  <a:rPr lang="ja-JP" altLang="en-US" sz="2000" b="1" dirty="0"/>
                  <a:t>新規事業の立ち上げ</a:t>
                </a:r>
                <a:endParaRPr lang="en-US" altLang="ja-JP" sz="2000" b="1" dirty="0"/>
              </a:p>
            </p:txBody>
          </p:sp>
          <p:sp>
            <p:nvSpPr>
              <p:cNvPr id="9" name="矢印: 下 8">
                <a:extLst>
                  <a:ext uri="{FF2B5EF4-FFF2-40B4-BE49-F238E27FC236}">
                    <a16:creationId xmlns:a16="http://schemas.microsoft.com/office/drawing/2014/main" id="{469F9893-6213-D2AE-DEB7-7B879158846B}"/>
                  </a:ext>
                </a:extLst>
              </p:cNvPr>
              <p:cNvSpPr/>
              <p:nvPr/>
            </p:nvSpPr>
            <p:spPr>
              <a:xfrm>
                <a:off x="9457603" y="4194554"/>
                <a:ext cx="484632" cy="32634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dirty="0">
                  <a:ln w="0"/>
                  <a:solidFill>
                    <a:schemeClr val="accent1"/>
                  </a:solidFill>
                  <a:effectLst>
                    <a:outerShdw blurRad="38100" dist="25400" dir="5400000" algn="ctr" rotWithShape="0">
                      <a:srgbClr val="6E747A">
                        <a:alpha val="43000"/>
                      </a:srgbClr>
                    </a:outerShdw>
                  </a:effectLst>
                </a:endParaRPr>
              </a:p>
            </p:txBody>
          </p:sp>
          <p:sp>
            <p:nvSpPr>
              <p:cNvPr id="10" name="矢印: 下 9">
                <a:extLst>
                  <a:ext uri="{FF2B5EF4-FFF2-40B4-BE49-F238E27FC236}">
                    <a16:creationId xmlns:a16="http://schemas.microsoft.com/office/drawing/2014/main" id="{2BC6A4ED-BFC2-6318-CC55-D84D33741DB1}"/>
                  </a:ext>
                </a:extLst>
              </p:cNvPr>
              <p:cNvSpPr/>
              <p:nvPr/>
            </p:nvSpPr>
            <p:spPr>
              <a:xfrm>
                <a:off x="9451867" y="2874006"/>
                <a:ext cx="484632" cy="32634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dirty="0">
                  <a:ln w="0"/>
                  <a:solidFill>
                    <a:schemeClr val="accent1"/>
                  </a:solidFill>
                  <a:effectLst>
                    <a:outerShdw blurRad="38100" dist="25400" dir="5400000" algn="ctr" rotWithShape="0">
                      <a:srgbClr val="6E747A">
                        <a:alpha val="43000"/>
                      </a:srgbClr>
                    </a:outerShdw>
                  </a:effectLst>
                </a:endParaRPr>
              </a:p>
            </p:txBody>
          </p:sp>
          <p:sp>
            <p:nvSpPr>
              <p:cNvPr id="11" name="四角形: 角を丸くする 10">
                <a:extLst>
                  <a:ext uri="{FF2B5EF4-FFF2-40B4-BE49-F238E27FC236}">
                    <a16:creationId xmlns:a16="http://schemas.microsoft.com/office/drawing/2014/main" id="{A685ACCE-1001-F016-3E3D-4AF3F25617A1}"/>
                  </a:ext>
                </a:extLst>
              </p:cNvPr>
              <p:cNvSpPr/>
              <p:nvPr/>
            </p:nvSpPr>
            <p:spPr>
              <a:xfrm>
                <a:off x="7863705" y="4645010"/>
                <a:ext cx="3852000" cy="14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a:p>
            </p:txBody>
          </p:sp>
          <p:sp>
            <p:nvSpPr>
              <p:cNvPr id="12" name="テキスト ボックス 11">
                <a:extLst>
                  <a:ext uri="{FF2B5EF4-FFF2-40B4-BE49-F238E27FC236}">
                    <a16:creationId xmlns:a16="http://schemas.microsoft.com/office/drawing/2014/main" id="{A3D48786-F4D1-D834-E352-B7059480C5E7}"/>
                  </a:ext>
                </a:extLst>
              </p:cNvPr>
              <p:cNvSpPr txBox="1"/>
              <p:nvPr/>
            </p:nvSpPr>
            <p:spPr>
              <a:xfrm>
                <a:off x="7821172" y="4970177"/>
                <a:ext cx="3832426" cy="707886"/>
              </a:xfrm>
              <a:prstGeom prst="rect">
                <a:avLst/>
              </a:prstGeom>
              <a:noFill/>
            </p:spPr>
            <p:txBody>
              <a:bodyPr wrap="square" rtlCol="0">
                <a:spAutoFit/>
              </a:bodyPr>
              <a:lstStyle/>
              <a:p>
                <a:pPr algn="ctr"/>
                <a:r>
                  <a:rPr lang="ja-JP" altLang="en-US" sz="2000" b="1" dirty="0"/>
                  <a:t>多様な価値感やニーズにお応えできる</a:t>
                </a:r>
                <a:endParaRPr lang="en-US" altLang="ja-JP" sz="2000" b="1" dirty="0"/>
              </a:p>
            </p:txBody>
          </p:sp>
          <p:sp>
            <p:nvSpPr>
              <p:cNvPr id="13" name="テキスト ボックス 12">
                <a:extLst>
                  <a:ext uri="{FF2B5EF4-FFF2-40B4-BE49-F238E27FC236}">
                    <a16:creationId xmlns:a16="http://schemas.microsoft.com/office/drawing/2014/main" id="{32D876EB-4F9F-64EA-6FD4-908DEE292AFE}"/>
                  </a:ext>
                </a:extLst>
              </p:cNvPr>
              <p:cNvSpPr txBox="1"/>
              <p:nvPr/>
            </p:nvSpPr>
            <p:spPr>
              <a:xfrm rot="5400000">
                <a:off x="9645020" y="5093288"/>
                <a:ext cx="184730" cy="461665"/>
              </a:xfrm>
              <a:prstGeom prst="rect">
                <a:avLst/>
              </a:prstGeom>
              <a:noFill/>
            </p:spPr>
            <p:txBody>
              <a:bodyPr wrap="none" rtlCol="0">
                <a:spAutoFit/>
              </a:bodyPr>
              <a:lstStyle/>
              <a:p>
                <a:pPr algn="ctr"/>
                <a:endParaRPr lang="en-US" altLang="ja-JP" sz="2400" b="1" dirty="0"/>
              </a:p>
            </p:txBody>
          </p:sp>
        </p:grpSp>
      </p:grpSp>
      <p:grpSp>
        <p:nvGrpSpPr>
          <p:cNvPr id="14" name="グループ化 13">
            <a:extLst>
              <a:ext uri="{FF2B5EF4-FFF2-40B4-BE49-F238E27FC236}">
                <a16:creationId xmlns:a16="http://schemas.microsoft.com/office/drawing/2014/main" id="{FF27E2A8-BFAD-727A-4E5D-6AC4FD14220F}"/>
              </a:ext>
            </a:extLst>
          </p:cNvPr>
          <p:cNvGrpSpPr/>
          <p:nvPr/>
        </p:nvGrpSpPr>
        <p:grpSpPr>
          <a:xfrm>
            <a:off x="204434" y="1030545"/>
            <a:ext cx="5924762" cy="5361464"/>
            <a:chOff x="204434" y="1030545"/>
            <a:chExt cx="5924762" cy="5361464"/>
          </a:xfrm>
        </p:grpSpPr>
        <p:grpSp>
          <p:nvGrpSpPr>
            <p:cNvPr id="15" name="グループ化 14">
              <a:extLst>
                <a:ext uri="{FF2B5EF4-FFF2-40B4-BE49-F238E27FC236}">
                  <a16:creationId xmlns:a16="http://schemas.microsoft.com/office/drawing/2014/main" id="{40B588E0-A495-229B-0534-AC1535EFD6F0}"/>
                </a:ext>
              </a:extLst>
            </p:cNvPr>
            <p:cNvGrpSpPr/>
            <p:nvPr/>
          </p:nvGrpSpPr>
          <p:grpSpPr>
            <a:xfrm>
              <a:off x="204434" y="1030545"/>
              <a:ext cx="5924762" cy="5361464"/>
              <a:chOff x="204434" y="1030545"/>
              <a:chExt cx="5924762" cy="5361464"/>
            </a:xfrm>
          </p:grpSpPr>
          <p:sp>
            <p:nvSpPr>
              <p:cNvPr id="17" name="四角形: 角を丸くする 16">
                <a:extLst>
                  <a:ext uri="{FF2B5EF4-FFF2-40B4-BE49-F238E27FC236}">
                    <a16:creationId xmlns:a16="http://schemas.microsoft.com/office/drawing/2014/main" id="{2FAC720F-421E-7C37-EB8A-EA833E8A9B79}"/>
                  </a:ext>
                </a:extLst>
              </p:cNvPr>
              <p:cNvSpPr/>
              <p:nvPr/>
            </p:nvSpPr>
            <p:spPr>
              <a:xfrm>
                <a:off x="335359" y="1553292"/>
                <a:ext cx="5616000" cy="4838717"/>
              </a:xfrm>
              <a:prstGeom prst="roundRect">
                <a:avLst>
                  <a:gd name="adj" fmla="val 988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a:extLst>
                  <a:ext uri="{FF2B5EF4-FFF2-40B4-BE49-F238E27FC236}">
                    <a16:creationId xmlns:a16="http://schemas.microsoft.com/office/drawing/2014/main" id="{AF0973D8-C5EA-7EC7-0FAB-1D7492BE92B0}"/>
                  </a:ext>
                </a:extLst>
              </p:cNvPr>
              <p:cNvGrpSpPr/>
              <p:nvPr/>
            </p:nvGrpSpPr>
            <p:grpSpPr>
              <a:xfrm>
                <a:off x="914684" y="2149321"/>
                <a:ext cx="5214512" cy="4032000"/>
                <a:chOff x="6851472" y="2149321"/>
                <a:chExt cx="5214512" cy="4032000"/>
              </a:xfrm>
            </p:grpSpPr>
            <p:sp>
              <p:nvSpPr>
                <p:cNvPr id="20" name="フローチャート: 他ページ結合子 19">
                  <a:extLst>
                    <a:ext uri="{FF2B5EF4-FFF2-40B4-BE49-F238E27FC236}">
                      <a16:creationId xmlns:a16="http://schemas.microsoft.com/office/drawing/2014/main" id="{7C6A20AE-36DA-D588-A9D1-3A7A238852D4}"/>
                    </a:ext>
                  </a:extLst>
                </p:cNvPr>
                <p:cNvSpPr/>
                <p:nvPr/>
              </p:nvSpPr>
              <p:spPr>
                <a:xfrm>
                  <a:off x="6851472" y="2149321"/>
                  <a:ext cx="504000" cy="4032000"/>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kumimoji="1" lang="ja-JP" altLang="en-US" dirty="0">
                      <a:ln w="0"/>
                      <a:solidFill>
                        <a:schemeClr val="tx1"/>
                      </a:solidFill>
                      <a:effectLst>
                        <a:outerShdw blurRad="38100" dist="19050" dir="2700000" algn="tl" rotWithShape="0">
                          <a:schemeClr val="dk1">
                            <a:alpha val="40000"/>
                          </a:schemeClr>
                        </a:outerShdw>
                      </a:effectLst>
                    </a:rPr>
                    <a:t>インパクトの</a:t>
                  </a:r>
                  <a:r>
                    <a:rPr lang="ja-JP" altLang="en-US" dirty="0">
                      <a:ln w="0"/>
                      <a:solidFill>
                        <a:schemeClr val="tx1"/>
                      </a:solidFill>
                      <a:effectLst>
                        <a:outerShdw blurRad="38100" dist="19050" dir="2700000" algn="tl" rotWithShape="0">
                          <a:schemeClr val="dk1">
                            <a:alpha val="40000"/>
                          </a:schemeClr>
                        </a:outerShdw>
                      </a:effectLst>
                    </a:rPr>
                    <a:t>実現</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1" name="テキスト ボックス 20">
                  <a:extLst>
                    <a:ext uri="{FF2B5EF4-FFF2-40B4-BE49-F238E27FC236}">
                      <a16:creationId xmlns:a16="http://schemas.microsoft.com/office/drawing/2014/main" id="{4FA5E536-29FC-9C0D-CB3E-326914245617}"/>
                    </a:ext>
                  </a:extLst>
                </p:cNvPr>
                <p:cNvSpPr txBox="1"/>
                <p:nvPr/>
              </p:nvSpPr>
              <p:spPr>
                <a:xfrm>
                  <a:off x="7934797" y="3384540"/>
                  <a:ext cx="4131187" cy="400110"/>
                </a:xfrm>
                <a:prstGeom prst="rect">
                  <a:avLst/>
                </a:prstGeom>
                <a:noFill/>
              </p:spPr>
              <p:txBody>
                <a:bodyPr wrap="square" rtlCol="0">
                  <a:spAutoFit/>
                </a:bodyPr>
                <a:lstStyle/>
                <a:p>
                  <a:r>
                    <a:rPr lang="ja-JP" altLang="en-US" sz="2000" b="1" i="0" dirty="0">
                      <a:solidFill>
                        <a:srgbClr val="000000"/>
                      </a:solidFill>
                      <a:effectLst/>
                      <a:latin typeface="Noto Sans JP"/>
                    </a:rPr>
                    <a:t>新規エポスカードの発行</a:t>
                  </a:r>
                  <a:endParaRPr lang="en-US" altLang="ja-JP" sz="2000" b="1" dirty="0"/>
                </a:p>
              </p:txBody>
            </p:sp>
            <p:sp>
              <p:nvSpPr>
                <p:cNvPr id="22" name="テキスト ボックス 21">
                  <a:extLst>
                    <a:ext uri="{FF2B5EF4-FFF2-40B4-BE49-F238E27FC236}">
                      <a16:creationId xmlns:a16="http://schemas.microsoft.com/office/drawing/2014/main" id="{7DF5F49F-4B83-AE9F-4AFE-BB2D4C93E743}"/>
                    </a:ext>
                  </a:extLst>
                </p:cNvPr>
                <p:cNvSpPr txBox="1"/>
                <p:nvPr/>
              </p:nvSpPr>
              <p:spPr>
                <a:xfrm>
                  <a:off x="7724645" y="2191854"/>
                  <a:ext cx="4131186" cy="1015663"/>
                </a:xfrm>
                <a:prstGeom prst="rect">
                  <a:avLst/>
                </a:prstGeom>
                <a:noFill/>
              </p:spPr>
              <p:txBody>
                <a:bodyPr wrap="square" rtlCol="0">
                  <a:spAutoFit/>
                </a:bodyPr>
                <a:lstStyle/>
                <a:p>
                  <a:r>
                    <a:rPr lang="ja-JP" altLang="en-US" sz="2000" b="1" i="0" dirty="0">
                      <a:solidFill>
                        <a:srgbClr val="000000"/>
                      </a:solidFill>
                      <a:effectLst/>
                      <a:latin typeface="Noto Sans JP"/>
                    </a:rPr>
                    <a:t>廃棄プラスチックを回収した</a:t>
                  </a:r>
                  <a:endParaRPr lang="en-US" altLang="ja-JP" sz="2000" b="1" i="0" dirty="0">
                    <a:solidFill>
                      <a:srgbClr val="000000"/>
                    </a:solidFill>
                    <a:effectLst/>
                    <a:latin typeface="Noto Sans JP"/>
                  </a:endParaRPr>
                </a:p>
                <a:p>
                  <a:r>
                    <a:rPr lang="ja-JP" altLang="en-US" sz="2000" b="1" i="0" dirty="0">
                      <a:solidFill>
                        <a:srgbClr val="000000"/>
                      </a:solidFill>
                      <a:effectLst/>
                      <a:latin typeface="Noto Sans JP"/>
                    </a:rPr>
                    <a:t>「リサイクル素材」を利用した</a:t>
                  </a:r>
                  <a:endParaRPr lang="en-US" altLang="ja-JP" sz="2000" b="1" i="0" dirty="0">
                    <a:solidFill>
                      <a:srgbClr val="000000"/>
                    </a:solidFill>
                    <a:effectLst/>
                    <a:latin typeface="Noto Sans JP"/>
                  </a:endParaRPr>
                </a:p>
                <a:p>
                  <a:r>
                    <a:rPr lang="ja-JP" altLang="en-US" sz="2000" b="1" dirty="0">
                      <a:solidFill>
                        <a:srgbClr val="000000"/>
                      </a:solidFill>
                      <a:latin typeface="Noto Sans JP"/>
                    </a:rPr>
                    <a:t>カードへ切替</a:t>
                  </a:r>
                  <a:r>
                    <a:rPr lang="ja-JP" altLang="en-US" sz="2000" b="1" dirty="0"/>
                    <a:t>　</a:t>
                  </a:r>
                  <a:endParaRPr lang="en-US" altLang="ja-JP" sz="2000" b="1" dirty="0"/>
                </a:p>
              </p:txBody>
            </p:sp>
            <p:sp>
              <p:nvSpPr>
                <p:cNvPr id="23" name="矢印: 下 22">
                  <a:extLst>
                    <a:ext uri="{FF2B5EF4-FFF2-40B4-BE49-F238E27FC236}">
                      <a16:creationId xmlns:a16="http://schemas.microsoft.com/office/drawing/2014/main" id="{14CCD9AC-169D-94FE-F8BA-95D4845DD691}"/>
                    </a:ext>
                  </a:extLst>
                </p:cNvPr>
                <p:cNvSpPr/>
                <p:nvPr/>
              </p:nvSpPr>
              <p:spPr>
                <a:xfrm>
                  <a:off x="9457603" y="4258352"/>
                  <a:ext cx="484632" cy="32634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24" name="矢印: 下 23">
                  <a:extLst>
                    <a:ext uri="{FF2B5EF4-FFF2-40B4-BE49-F238E27FC236}">
                      <a16:creationId xmlns:a16="http://schemas.microsoft.com/office/drawing/2014/main" id="{F0952675-D187-1434-7038-D0A026A9578B}"/>
                    </a:ext>
                  </a:extLst>
                </p:cNvPr>
                <p:cNvSpPr/>
                <p:nvPr/>
              </p:nvSpPr>
              <p:spPr>
                <a:xfrm>
                  <a:off x="9379493" y="3069400"/>
                  <a:ext cx="484632" cy="32634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25" name="四角形: 角を丸くする 24">
                  <a:extLst>
                    <a:ext uri="{FF2B5EF4-FFF2-40B4-BE49-F238E27FC236}">
                      <a16:creationId xmlns:a16="http://schemas.microsoft.com/office/drawing/2014/main" id="{020DBFFB-6F91-4118-20DB-F688D095E5E2}"/>
                    </a:ext>
                  </a:extLst>
                </p:cNvPr>
                <p:cNvSpPr/>
                <p:nvPr/>
              </p:nvSpPr>
              <p:spPr>
                <a:xfrm>
                  <a:off x="7863705" y="4645010"/>
                  <a:ext cx="3852000" cy="1404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A9B5ABA0-0B82-86D7-3F3D-C6ED75E14686}"/>
                    </a:ext>
                  </a:extLst>
                </p:cNvPr>
                <p:cNvSpPr txBox="1"/>
                <p:nvPr/>
              </p:nvSpPr>
              <p:spPr>
                <a:xfrm>
                  <a:off x="7852909" y="4983825"/>
                  <a:ext cx="3832426" cy="707886"/>
                </a:xfrm>
                <a:prstGeom prst="rect">
                  <a:avLst/>
                </a:prstGeom>
                <a:noFill/>
              </p:spPr>
              <p:txBody>
                <a:bodyPr wrap="square" rtlCol="0">
                  <a:spAutoFit/>
                </a:bodyPr>
                <a:lstStyle/>
                <a:p>
                  <a:pPr algn="ctr"/>
                  <a:r>
                    <a:rPr lang="en-US" altLang="ja-JP" sz="2000" b="1" dirty="0">
                      <a:solidFill>
                        <a:srgbClr val="000000"/>
                      </a:solidFill>
                      <a:latin typeface="Noto Sans JP"/>
                    </a:rPr>
                    <a:t>1</a:t>
                  </a:r>
                  <a:r>
                    <a:rPr lang="ja-JP" altLang="en-US" sz="2000" b="1" dirty="0">
                      <a:solidFill>
                        <a:srgbClr val="000000"/>
                      </a:solidFill>
                      <a:latin typeface="Noto Sans JP"/>
                    </a:rPr>
                    <a:t>枚当たり</a:t>
                  </a:r>
                  <a:r>
                    <a:rPr lang="ja-JP" altLang="en-US" sz="2000" b="1" i="0" dirty="0">
                      <a:solidFill>
                        <a:srgbClr val="000000"/>
                      </a:solidFill>
                      <a:effectLst/>
                      <a:latin typeface="Noto Sans JP"/>
                    </a:rPr>
                    <a:t>約</a:t>
                  </a:r>
                  <a:r>
                    <a:rPr lang="en-US" altLang="ja-JP" sz="2000" b="1" i="0" dirty="0">
                      <a:solidFill>
                        <a:srgbClr val="000000"/>
                      </a:solidFill>
                      <a:effectLst/>
                      <a:latin typeface="Noto Sans JP"/>
                    </a:rPr>
                    <a:t>9.8</a:t>
                  </a:r>
                  <a:r>
                    <a:rPr lang="ja-JP" altLang="en-US" sz="2000" b="1" i="0" dirty="0">
                      <a:solidFill>
                        <a:srgbClr val="000000"/>
                      </a:solidFill>
                      <a:effectLst/>
                      <a:latin typeface="Noto Sans JP"/>
                    </a:rPr>
                    <a:t>ｇ</a:t>
                  </a:r>
                  <a:r>
                    <a:rPr lang="en-US" altLang="ja-JP" sz="2000" b="1" i="0" dirty="0">
                      <a:solidFill>
                        <a:srgbClr val="000000"/>
                      </a:solidFill>
                      <a:effectLst/>
                      <a:latin typeface="Noto Sans JP"/>
                    </a:rPr>
                    <a:t>､5</a:t>
                  </a:r>
                  <a:r>
                    <a:rPr lang="ja-JP" altLang="en-US" sz="2000" b="1" i="0" dirty="0">
                      <a:solidFill>
                        <a:srgbClr val="000000"/>
                      </a:solidFill>
                      <a:effectLst/>
                      <a:latin typeface="Noto Sans JP"/>
                    </a:rPr>
                    <a:t>年間で</a:t>
                  </a:r>
                  <a:endParaRPr lang="en-US" altLang="ja-JP" sz="2000" b="1" i="0" dirty="0">
                    <a:solidFill>
                      <a:srgbClr val="000000"/>
                    </a:solidFill>
                    <a:effectLst/>
                    <a:latin typeface="Noto Sans JP"/>
                  </a:endParaRPr>
                </a:p>
                <a:p>
                  <a:pPr algn="ctr"/>
                  <a:r>
                    <a:rPr lang="ja-JP" altLang="en-US" sz="2000" b="1" i="0" dirty="0">
                      <a:solidFill>
                        <a:srgbClr val="000000"/>
                      </a:solidFill>
                      <a:effectLst/>
                      <a:latin typeface="Noto Sans JP"/>
                    </a:rPr>
                    <a:t>約</a:t>
                  </a:r>
                  <a:r>
                    <a:rPr lang="en-US" altLang="ja-JP" sz="2000" b="1" i="0" dirty="0">
                      <a:solidFill>
                        <a:srgbClr val="000000"/>
                      </a:solidFill>
                      <a:effectLst/>
                      <a:latin typeface="Noto Sans JP"/>
                    </a:rPr>
                    <a:t>90</a:t>
                  </a:r>
                  <a:r>
                    <a:rPr lang="ja-JP" altLang="en-US" sz="2000" b="1" i="0" dirty="0">
                      <a:solidFill>
                        <a:srgbClr val="000000"/>
                      </a:solidFill>
                      <a:effectLst/>
                      <a:latin typeface="Noto Sans JP"/>
                    </a:rPr>
                    <a:t>トンの</a:t>
                  </a:r>
                  <a:r>
                    <a:rPr lang="en-US" altLang="ja-JP" sz="2000" b="1" i="0" dirty="0">
                      <a:solidFill>
                        <a:srgbClr val="000000"/>
                      </a:solidFill>
                      <a:effectLst/>
                      <a:latin typeface="Noto Sans JP"/>
                    </a:rPr>
                    <a:t>CO₂</a:t>
                  </a:r>
                  <a:r>
                    <a:rPr lang="ja-JP" altLang="en-US" sz="2000" b="1" i="0" dirty="0">
                      <a:solidFill>
                        <a:srgbClr val="000000"/>
                      </a:solidFill>
                      <a:effectLst/>
                      <a:latin typeface="Noto Sans JP"/>
                    </a:rPr>
                    <a:t>削減</a:t>
                  </a:r>
                  <a:endParaRPr lang="en-US" altLang="ja-JP" sz="2000" b="1" dirty="0"/>
                </a:p>
              </p:txBody>
            </p:sp>
          </p:grpSp>
          <p:sp>
            <p:nvSpPr>
              <p:cNvPr id="19" name="タイトル 2">
                <a:extLst>
                  <a:ext uri="{FF2B5EF4-FFF2-40B4-BE49-F238E27FC236}">
                    <a16:creationId xmlns:a16="http://schemas.microsoft.com/office/drawing/2014/main" id="{038A2FE1-453D-E879-3A27-4754993D475A}"/>
                  </a:ext>
                </a:extLst>
              </p:cNvPr>
              <p:cNvSpPr txBox="1">
                <a:spLocks/>
              </p:cNvSpPr>
              <p:nvPr/>
            </p:nvSpPr>
            <p:spPr>
              <a:xfrm>
                <a:off x="204434" y="1030545"/>
                <a:ext cx="5470133"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sz="2200" b="1" dirty="0">
                    <a:latin typeface="Noto Sans CJK JP Bold" panose="020B0800000000000000" pitchFamily="34" charset="-128"/>
                    <a:ea typeface="Noto Sans CJK JP Bold" panose="020B0800000000000000" pitchFamily="34" charset="-128"/>
                  </a:rPr>
                  <a:t>■脱炭素社会の実現</a:t>
                </a:r>
                <a:endParaRPr lang="en-US" altLang="ja-JP" sz="2200" b="1" dirty="0">
                  <a:latin typeface="Noto Sans CJK JP Bold" panose="020B0800000000000000" pitchFamily="34" charset="-128"/>
                  <a:ea typeface="Noto Sans CJK JP Bold" panose="020B0800000000000000" pitchFamily="34" charset="-128"/>
                </a:endParaRPr>
              </a:p>
            </p:txBody>
          </p:sp>
        </p:grpSp>
        <p:sp>
          <p:nvSpPr>
            <p:cNvPr id="16" name="タイトル 2">
              <a:extLst>
                <a:ext uri="{FF2B5EF4-FFF2-40B4-BE49-F238E27FC236}">
                  <a16:creationId xmlns:a16="http://schemas.microsoft.com/office/drawing/2014/main" id="{7FB8ECA1-3072-90FC-6655-B32DDEAEFDE3}"/>
                </a:ext>
              </a:extLst>
            </p:cNvPr>
            <p:cNvSpPr txBox="1">
              <a:spLocks/>
            </p:cNvSpPr>
            <p:nvPr/>
          </p:nvSpPr>
          <p:spPr>
            <a:xfrm>
              <a:off x="362762" y="1605839"/>
              <a:ext cx="5324266"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en-US" altLang="ja-JP" sz="2200" b="1" dirty="0">
                  <a:solidFill>
                    <a:schemeClr val="accent1">
                      <a:lumMod val="50000"/>
                    </a:schemeClr>
                  </a:solidFill>
                  <a:latin typeface="Noto Sans CJK JP Bold" panose="020B0800000000000000" pitchFamily="34" charset="-128"/>
                  <a:ea typeface="Noto Sans CJK JP Bold" panose="020B0800000000000000" pitchFamily="34" charset="-128"/>
                </a:rPr>
                <a:t>【</a:t>
              </a:r>
              <a:r>
                <a:rPr lang="ja-JP" altLang="en-US" sz="2200" b="1" dirty="0">
                  <a:solidFill>
                    <a:schemeClr val="accent1">
                      <a:lumMod val="50000"/>
                    </a:schemeClr>
                  </a:solidFill>
                  <a:latin typeface="Noto Sans CJK JP Bold" panose="020B0800000000000000" pitchFamily="34" charset="-128"/>
                  <a:ea typeface="Noto Sans CJK JP Bold" panose="020B0800000000000000" pitchFamily="34" charset="-128"/>
                </a:rPr>
                <a:t>廃プラ素材カードの取り組み</a:t>
              </a:r>
              <a:r>
                <a:rPr lang="en-US" altLang="ja-JP" sz="2200" b="1" dirty="0">
                  <a:solidFill>
                    <a:schemeClr val="accent1">
                      <a:lumMod val="50000"/>
                    </a:schemeClr>
                  </a:solidFill>
                  <a:latin typeface="Noto Sans CJK JP Bold" panose="020B0800000000000000" pitchFamily="34" charset="-128"/>
                  <a:ea typeface="Noto Sans CJK JP Bold" panose="020B0800000000000000" pitchFamily="34" charset="-128"/>
                </a:rPr>
                <a:t>】</a:t>
              </a:r>
            </a:p>
          </p:txBody>
        </p:sp>
      </p:grpSp>
      <p:sp>
        <p:nvSpPr>
          <p:cNvPr id="27" name="タイトル 2">
            <a:extLst>
              <a:ext uri="{FF2B5EF4-FFF2-40B4-BE49-F238E27FC236}">
                <a16:creationId xmlns:a16="http://schemas.microsoft.com/office/drawing/2014/main" id="{2322C358-DB3E-0FF1-85D2-113BCC71213E}"/>
              </a:ext>
            </a:extLst>
          </p:cNvPr>
          <p:cNvSpPr txBox="1">
            <a:spLocks/>
          </p:cNvSpPr>
          <p:nvPr/>
        </p:nvSpPr>
        <p:spPr>
          <a:xfrm>
            <a:off x="6128783" y="1033134"/>
            <a:ext cx="5470133"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sz="2200" b="1" dirty="0">
                <a:latin typeface="Noto Sans CJK JP Bold" panose="020B0800000000000000" pitchFamily="34" charset="-128"/>
                <a:ea typeface="Noto Sans CJK JP Bold" panose="020B0800000000000000" pitchFamily="34" charset="-128"/>
              </a:rPr>
              <a:t>■</a:t>
            </a:r>
            <a:r>
              <a:rPr kumimoji="1" lang="ja-JP" altLang="en-US" sz="2200" b="1" i="0" u="none" strike="noStrike" kern="1200" cap="none" spc="0" normalizeH="0" baseline="0" noProof="0" dirty="0">
                <a:ln>
                  <a:noFill/>
                </a:ln>
                <a:solidFill>
                  <a:srgbClr val="333333"/>
                </a:solidFill>
                <a:effectLst/>
                <a:uLnTx/>
                <a:uFillTx/>
                <a:latin typeface="Noto Sans CJK JP Bold" panose="020B0800000000000000" pitchFamily="34" charset="-128"/>
                <a:ea typeface="Noto Sans CJK JP Bold" panose="020B0800000000000000" pitchFamily="34" charset="-128"/>
                <a:cs typeface="+mn-cs"/>
              </a:rPr>
              <a:t>一人ひとりの「好き」を応援</a:t>
            </a:r>
            <a:endParaRPr kumimoji="1" lang="en-US" altLang="ja-JP" sz="2200" b="1" i="0" u="none" strike="noStrike" kern="1200" cap="none" spc="0" normalizeH="0" baseline="0" noProof="0" dirty="0">
              <a:ln>
                <a:noFill/>
              </a:ln>
              <a:solidFill>
                <a:srgbClr val="333333"/>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8" name="タイトル 2">
            <a:extLst>
              <a:ext uri="{FF2B5EF4-FFF2-40B4-BE49-F238E27FC236}">
                <a16:creationId xmlns:a16="http://schemas.microsoft.com/office/drawing/2014/main" id="{83B5A17E-D3C5-A4F9-B74E-98C890DBE65C}"/>
              </a:ext>
            </a:extLst>
          </p:cNvPr>
          <p:cNvSpPr txBox="1">
            <a:spLocks/>
          </p:cNvSpPr>
          <p:nvPr/>
        </p:nvSpPr>
        <p:spPr>
          <a:xfrm>
            <a:off x="6365873" y="1649466"/>
            <a:ext cx="5324266" cy="522747"/>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en-US" altLang="ja-JP" sz="2200" b="1" dirty="0">
                <a:solidFill>
                  <a:schemeClr val="accent1">
                    <a:lumMod val="50000"/>
                  </a:schemeClr>
                </a:solidFill>
                <a:latin typeface="Noto Sans CJK JP Bold" panose="020B0800000000000000" pitchFamily="34" charset="-128"/>
                <a:ea typeface="Noto Sans CJK JP Bold" panose="020B0800000000000000" pitchFamily="34" charset="-128"/>
              </a:rPr>
              <a:t>【</a:t>
            </a:r>
            <a:r>
              <a:rPr lang="ja-JP" altLang="en-US" sz="2200" b="1" dirty="0">
                <a:solidFill>
                  <a:schemeClr val="accent1">
                    <a:lumMod val="50000"/>
                  </a:schemeClr>
                </a:solidFill>
                <a:latin typeface="Noto Sans CJK JP Bold" panose="020B0800000000000000" pitchFamily="34" charset="-128"/>
                <a:ea typeface="Noto Sans CJK JP Bold" panose="020B0800000000000000" pitchFamily="34" charset="-128"/>
              </a:rPr>
              <a:t>新規事業の</a:t>
            </a:r>
            <a:r>
              <a:rPr lang="en-US" altLang="ja-JP" sz="2200" b="1" dirty="0">
                <a:solidFill>
                  <a:schemeClr val="accent1">
                    <a:lumMod val="50000"/>
                  </a:schemeClr>
                </a:solidFill>
                <a:latin typeface="Noto Sans CJK JP Bold" panose="020B0800000000000000" pitchFamily="34" charset="-128"/>
                <a:ea typeface="Noto Sans CJK JP Bold" panose="020B0800000000000000" pitchFamily="34" charset="-128"/>
              </a:rPr>
              <a:t>EC</a:t>
            </a:r>
            <a:r>
              <a:rPr lang="ja-JP" altLang="en-US" sz="2200" b="1" dirty="0">
                <a:solidFill>
                  <a:schemeClr val="accent1">
                    <a:lumMod val="50000"/>
                  </a:schemeClr>
                </a:solidFill>
                <a:latin typeface="Noto Sans CJK JP Bold" panose="020B0800000000000000" pitchFamily="34" charset="-128"/>
                <a:ea typeface="Noto Sans CJK JP Bold" panose="020B0800000000000000" pitchFamily="34" charset="-128"/>
              </a:rPr>
              <a:t>支援</a:t>
            </a:r>
            <a:r>
              <a:rPr lang="en-US" altLang="ja-JP" sz="2200" b="1" dirty="0">
                <a:solidFill>
                  <a:schemeClr val="accent1">
                    <a:lumMod val="50000"/>
                  </a:schemeClr>
                </a:solidFill>
                <a:latin typeface="Noto Sans CJK JP Bold" panose="020B0800000000000000" pitchFamily="34" charset="-128"/>
                <a:ea typeface="Noto Sans CJK JP Bold" panose="020B0800000000000000" pitchFamily="34" charset="-128"/>
              </a:rPr>
              <a:t>】</a:t>
            </a:r>
          </a:p>
        </p:txBody>
      </p:sp>
      <p:pic>
        <p:nvPicPr>
          <p:cNvPr id="29" name="Picture 2">
            <a:extLst>
              <a:ext uri="{FF2B5EF4-FFF2-40B4-BE49-F238E27FC236}">
                <a16:creationId xmlns:a16="http://schemas.microsoft.com/office/drawing/2014/main" id="{2D9D1B06-CB34-968E-DA39-BC6A03CFD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347" y="3834756"/>
            <a:ext cx="1153363" cy="72688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80098B63-6602-0B4B-42B7-283656E6B0E8}"/>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226062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1203B6F5-48EB-160E-9A9E-2BEB0368694F}"/>
              </a:ext>
            </a:extLst>
          </p:cNvPr>
          <p:cNvSpPr>
            <a:spLocks noGrp="1"/>
          </p:cNvSpPr>
          <p:nvPr>
            <p:ph type="title"/>
          </p:nvPr>
        </p:nvSpPr>
        <p:spPr>
          <a:xfrm>
            <a:off x="335360" y="246319"/>
            <a:ext cx="10972800" cy="522747"/>
          </a:xfrm>
        </p:spPr>
        <p:txBody>
          <a:bodyPr>
            <a:normAutofit/>
          </a:bodyPr>
          <a:lstStyle/>
          <a:p>
            <a:r>
              <a:rPr kumimoji="1" lang="ja-JP" altLang="en-US" dirty="0"/>
              <a:t>現業が</a:t>
            </a:r>
            <a:r>
              <a:rPr lang="ja-JP" altLang="en-US" dirty="0"/>
              <a:t>インパクト実現に繋がる？！</a:t>
            </a:r>
            <a:endParaRPr kumimoji="1" lang="ja-JP" altLang="en-US" dirty="0"/>
          </a:p>
        </p:txBody>
      </p:sp>
      <p:grpSp>
        <p:nvGrpSpPr>
          <p:cNvPr id="3" name="グループ化 2">
            <a:extLst>
              <a:ext uri="{FF2B5EF4-FFF2-40B4-BE49-F238E27FC236}">
                <a16:creationId xmlns:a16="http://schemas.microsoft.com/office/drawing/2014/main" id="{BED17D64-14AF-8F1B-791B-6672D3BBD435}"/>
              </a:ext>
            </a:extLst>
          </p:cNvPr>
          <p:cNvGrpSpPr/>
          <p:nvPr/>
        </p:nvGrpSpPr>
        <p:grpSpPr>
          <a:xfrm>
            <a:off x="1122542" y="1394122"/>
            <a:ext cx="9980325" cy="5033214"/>
            <a:chOff x="1122542" y="1394122"/>
            <a:chExt cx="9980325" cy="5033214"/>
          </a:xfrm>
        </p:grpSpPr>
        <p:grpSp>
          <p:nvGrpSpPr>
            <p:cNvPr id="4" name="グループ化 3">
              <a:extLst>
                <a:ext uri="{FF2B5EF4-FFF2-40B4-BE49-F238E27FC236}">
                  <a16:creationId xmlns:a16="http://schemas.microsoft.com/office/drawing/2014/main" id="{C45D8D63-5964-AEB7-9924-10D01D1F0678}"/>
                </a:ext>
              </a:extLst>
            </p:cNvPr>
            <p:cNvGrpSpPr/>
            <p:nvPr/>
          </p:nvGrpSpPr>
          <p:grpSpPr>
            <a:xfrm>
              <a:off x="1122542" y="1394122"/>
              <a:ext cx="9980325" cy="5033214"/>
              <a:chOff x="1122542" y="1394122"/>
              <a:chExt cx="9980325" cy="5033214"/>
            </a:xfrm>
          </p:grpSpPr>
          <p:grpSp>
            <p:nvGrpSpPr>
              <p:cNvPr id="6" name="グループ化 5">
                <a:extLst>
                  <a:ext uri="{FF2B5EF4-FFF2-40B4-BE49-F238E27FC236}">
                    <a16:creationId xmlns:a16="http://schemas.microsoft.com/office/drawing/2014/main" id="{6BE9DF8A-958B-201E-D28B-3CC888BB27E3}"/>
                  </a:ext>
                </a:extLst>
              </p:cNvPr>
              <p:cNvGrpSpPr/>
              <p:nvPr/>
            </p:nvGrpSpPr>
            <p:grpSpPr>
              <a:xfrm>
                <a:off x="1122542" y="1394122"/>
                <a:ext cx="9980325" cy="5033214"/>
                <a:chOff x="1122542" y="1266526"/>
                <a:chExt cx="9980325" cy="5033214"/>
              </a:xfrm>
            </p:grpSpPr>
            <p:sp>
              <p:nvSpPr>
                <p:cNvPr id="8" name="フローチャート: 結合子 7">
                  <a:extLst>
                    <a:ext uri="{FF2B5EF4-FFF2-40B4-BE49-F238E27FC236}">
                      <a16:creationId xmlns:a16="http://schemas.microsoft.com/office/drawing/2014/main" id="{273A0E82-937F-C672-69C4-E1C91871DC0D}"/>
                    </a:ext>
                  </a:extLst>
                </p:cNvPr>
                <p:cNvSpPr/>
                <p:nvPr/>
              </p:nvSpPr>
              <p:spPr>
                <a:xfrm>
                  <a:off x="1122542" y="2594351"/>
                  <a:ext cx="1368000" cy="828000"/>
                </a:xfrm>
                <a:prstGeom prst="flowChartConnecto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900">
                    <a:solidFill>
                      <a:schemeClr val="tx1"/>
                    </a:solidFill>
                  </a:endParaRPr>
                </a:p>
              </p:txBody>
            </p:sp>
            <p:sp>
              <p:nvSpPr>
                <p:cNvPr id="9" name="フローチャート: 結合子 8">
                  <a:extLst>
                    <a:ext uri="{FF2B5EF4-FFF2-40B4-BE49-F238E27FC236}">
                      <a16:creationId xmlns:a16="http://schemas.microsoft.com/office/drawing/2014/main" id="{D2A2F863-BB20-DF2F-4B2D-82483ACB90D1}"/>
                    </a:ext>
                  </a:extLst>
                </p:cNvPr>
                <p:cNvSpPr/>
                <p:nvPr/>
              </p:nvSpPr>
              <p:spPr>
                <a:xfrm>
                  <a:off x="2567982" y="1728482"/>
                  <a:ext cx="1368000" cy="82800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300" dirty="0">
                    <a:solidFill>
                      <a:schemeClr val="tx1"/>
                    </a:solidFill>
                  </a:endParaRPr>
                </a:p>
              </p:txBody>
            </p:sp>
            <p:sp>
              <p:nvSpPr>
                <p:cNvPr id="10" name="フローチャート: 結合子 9">
                  <a:extLst>
                    <a:ext uri="{FF2B5EF4-FFF2-40B4-BE49-F238E27FC236}">
                      <a16:creationId xmlns:a16="http://schemas.microsoft.com/office/drawing/2014/main" id="{40D48227-77B7-5927-B186-F17A0990FBBC}"/>
                    </a:ext>
                  </a:extLst>
                </p:cNvPr>
                <p:cNvSpPr/>
                <p:nvPr/>
              </p:nvSpPr>
              <p:spPr>
                <a:xfrm>
                  <a:off x="6438458" y="1266526"/>
                  <a:ext cx="1368000" cy="828000"/>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sz="1300" b="1">
                    <a:solidFill>
                      <a:schemeClr val="tx1"/>
                    </a:solidFill>
                  </a:endParaRPr>
                </a:p>
              </p:txBody>
            </p:sp>
            <p:sp>
              <p:nvSpPr>
                <p:cNvPr id="11" name="フローチャート: 結合子 10">
                  <a:extLst>
                    <a:ext uri="{FF2B5EF4-FFF2-40B4-BE49-F238E27FC236}">
                      <a16:creationId xmlns:a16="http://schemas.microsoft.com/office/drawing/2014/main" id="{517A2328-C32C-7752-3A44-7698B1DBFA5F}"/>
                    </a:ext>
                  </a:extLst>
                </p:cNvPr>
                <p:cNvSpPr/>
                <p:nvPr/>
              </p:nvSpPr>
              <p:spPr>
                <a:xfrm>
                  <a:off x="8271618" y="1675476"/>
                  <a:ext cx="1368000" cy="82800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a:solidFill>
                      <a:schemeClr val="tx1"/>
                    </a:solidFill>
                  </a:endParaRPr>
                </a:p>
              </p:txBody>
            </p:sp>
            <p:sp>
              <p:nvSpPr>
                <p:cNvPr id="12" name="タイトル 2">
                  <a:extLst>
                    <a:ext uri="{FF2B5EF4-FFF2-40B4-BE49-F238E27FC236}">
                      <a16:creationId xmlns:a16="http://schemas.microsoft.com/office/drawing/2014/main" id="{E991AC08-112F-EB74-CE5F-91F7C8CB86A2}"/>
                    </a:ext>
                  </a:extLst>
                </p:cNvPr>
                <p:cNvSpPr txBox="1">
                  <a:spLocks/>
                </p:cNvSpPr>
                <p:nvPr/>
              </p:nvSpPr>
              <p:spPr>
                <a:xfrm>
                  <a:off x="3075565" y="2880747"/>
                  <a:ext cx="6068427" cy="1593049"/>
                </a:xfrm>
                <a:prstGeom prst="rect">
                  <a:avLst/>
                </a:prstGeom>
              </p:spPr>
              <p:txBody>
                <a:bodyPr vert="horz" lIns="91440" tIns="45720" rIns="91440" bIns="45720" rtlCol="0" anchor="ctr">
                  <a:noAutofit/>
                </a:bodyPr>
                <a:lstStyle>
                  <a:lvl1pPr algn="l" defTabSz="1219170" rtl="0" eaLnBrk="1" latinLnBrk="0" hangingPunct="1">
                    <a:spcBef>
                      <a:spcPct val="0"/>
                    </a:spcBef>
                    <a:buNone/>
                    <a:defRPr kumimoji="1" sz="2400" kern="1200">
                      <a:solidFill>
                        <a:schemeClr val="tx1"/>
                      </a:solidFill>
                      <a:latin typeface="メイリオ" panose="020B0604030504040204" pitchFamily="50" charset="-128"/>
                      <a:ea typeface="メイリオ" panose="020B0604030504040204" pitchFamily="50" charset="-128"/>
                      <a:cs typeface="+mj-cs"/>
                    </a:defRPr>
                  </a:lvl1pPr>
                </a:lstStyle>
                <a:p>
                  <a:pPr algn="ctr"/>
                  <a:r>
                    <a:rPr lang="ja-JP" altLang="en-US" sz="3200" b="1" dirty="0">
                      <a:latin typeface="+mn-ea"/>
                      <a:ea typeface="+mn-ea"/>
                    </a:rPr>
                    <a:t>丸井グループの様々な取り組み</a:t>
                  </a:r>
                  <a:endParaRPr lang="en-US" altLang="ja-JP" sz="3200" b="1" dirty="0">
                    <a:latin typeface="+mn-ea"/>
                    <a:ea typeface="+mn-ea"/>
                  </a:endParaRPr>
                </a:p>
              </p:txBody>
            </p:sp>
            <p:sp>
              <p:nvSpPr>
                <p:cNvPr id="13" name="フローチャート: 結合子 12">
                  <a:extLst>
                    <a:ext uri="{FF2B5EF4-FFF2-40B4-BE49-F238E27FC236}">
                      <a16:creationId xmlns:a16="http://schemas.microsoft.com/office/drawing/2014/main" id="{82CA0110-ABD2-A945-9B43-C44F46FB3E3B}"/>
                    </a:ext>
                  </a:extLst>
                </p:cNvPr>
                <p:cNvSpPr/>
                <p:nvPr/>
              </p:nvSpPr>
              <p:spPr>
                <a:xfrm>
                  <a:off x="4425646" y="1266526"/>
                  <a:ext cx="1368000" cy="828000"/>
                </a:xfrm>
                <a:prstGeom prst="flowChartConnector">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300" b="1" dirty="0">
                    <a:solidFill>
                      <a:schemeClr val="tx1"/>
                    </a:solidFill>
                  </a:endParaRPr>
                </a:p>
              </p:txBody>
            </p:sp>
            <p:sp>
              <p:nvSpPr>
                <p:cNvPr id="14" name="フローチャート: 結合子 13">
                  <a:extLst>
                    <a:ext uri="{FF2B5EF4-FFF2-40B4-BE49-F238E27FC236}">
                      <a16:creationId xmlns:a16="http://schemas.microsoft.com/office/drawing/2014/main" id="{4D3CE4F6-58CD-2BB6-B497-783CCFC0DF74}"/>
                    </a:ext>
                  </a:extLst>
                </p:cNvPr>
                <p:cNvSpPr/>
                <p:nvPr/>
              </p:nvSpPr>
              <p:spPr>
                <a:xfrm>
                  <a:off x="1135798" y="3875697"/>
                  <a:ext cx="1368000" cy="828000"/>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tx1"/>
                    </a:solidFill>
                  </a:endParaRPr>
                </a:p>
              </p:txBody>
            </p:sp>
            <p:sp>
              <p:nvSpPr>
                <p:cNvPr id="15" name="フローチャート: 結合子 14">
                  <a:extLst>
                    <a:ext uri="{FF2B5EF4-FFF2-40B4-BE49-F238E27FC236}">
                      <a16:creationId xmlns:a16="http://schemas.microsoft.com/office/drawing/2014/main" id="{CA55536B-6D1C-5AC9-736B-207BB37DA817}"/>
                    </a:ext>
                  </a:extLst>
                </p:cNvPr>
                <p:cNvSpPr/>
                <p:nvPr/>
              </p:nvSpPr>
              <p:spPr>
                <a:xfrm>
                  <a:off x="2587494" y="4751404"/>
                  <a:ext cx="1368000" cy="828000"/>
                </a:xfrm>
                <a:prstGeom prst="flowChart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b="1">
                    <a:solidFill>
                      <a:schemeClr val="tx1"/>
                    </a:solidFill>
                  </a:endParaRPr>
                </a:p>
              </p:txBody>
            </p:sp>
            <p:sp>
              <p:nvSpPr>
                <p:cNvPr id="16" name="フローチャート: 結合子 15">
                  <a:extLst>
                    <a:ext uri="{FF2B5EF4-FFF2-40B4-BE49-F238E27FC236}">
                      <a16:creationId xmlns:a16="http://schemas.microsoft.com/office/drawing/2014/main" id="{A367D112-8FE0-08AD-4493-CB9D38B6076E}"/>
                    </a:ext>
                  </a:extLst>
                </p:cNvPr>
                <p:cNvSpPr/>
                <p:nvPr/>
              </p:nvSpPr>
              <p:spPr>
                <a:xfrm>
                  <a:off x="9708363" y="2599391"/>
                  <a:ext cx="1368000" cy="828000"/>
                </a:xfrm>
                <a:prstGeom prst="flowChartConnector">
                  <a:avLst/>
                </a:prstGeom>
                <a:solidFill>
                  <a:srgbClr val="B493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1000" b="1">
                    <a:solidFill>
                      <a:schemeClr val="tx1"/>
                    </a:solidFill>
                  </a:endParaRPr>
                </a:p>
              </p:txBody>
            </p:sp>
            <p:sp>
              <p:nvSpPr>
                <p:cNvPr id="17" name="フローチャート: 結合子 16">
                  <a:extLst>
                    <a:ext uri="{FF2B5EF4-FFF2-40B4-BE49-F238E27FC236}">
                      <a16:creationId xmlns:a16="http://schemas.microsoft.com/office/drawing/2014/main" id="{21B967B5-B774-BDAB-CCE1-548572384C7D}"/>
                    </a:ext>
                  </a:extLst>
                </p:cNvPr>
                <p:cNvSpPr/>
                <p:nvPr/>
              </p:nvSpPr>
              <p:spPr>
                <a:xfrm>
                  <a:off x="9734867" y="3849193"/>
                  <a:ext cx="1368000" cy="828000"/>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sz="1000" b="1">
                    <a:solidFill>
                      <a:schemeClr val="tx1"/>
                    </a:solidFill>
                  </a:endParaRPr>
                </a:p>
              </p:txBody>
            </p:sp>
            <p:sp>
              <p:nvSpPr>
                <p:cNvPr id="18" name="フローチャート: 結合子 17">
                  <a:extLst>
                    <a:ext uri="{FF2B5EF4-FFF2-40B4-BE49-F238E27FC236}">
                      <a16:creationId xmlns:a16="http://schemas.microsoft.com/office/drawing/2014/main" id="{3354F100-5A19-2C4F-8E4F-C67C9E14A34D}"/>
                    </a:ext>
                  </a:extLst>
                </p:cNvPr>
                <p:cNvSpPr/>
                <p:nvPr/>
              </p:nvSpPr>
              <p:spPr>
                <a:xfrm>
                  <a:off x="8258366" y="4763998"/>
                  <a:ext cx="1368000" cy="828000"/>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1000" b="1">
                    <a:solidFill>
                      <a:schemeClr val="tx1"/>
                    </a:solidFill>
                  </a:endParaRPr>
                </a:p>
              </p:txBody>
            </p:sp>
            <p:sp>
              <p:nvSpPr>
                <p:cNvPr id="19" name="フローチャート: 結合子 18">
                  <a:extLst>
                    <a:ext uri="{FF2B5EF4-FFF2-40B4-BE49-F238E27FC236}">
                      <a16:creationId xmlns:a16="http://schemas.microsoft.com/office/drawing/2014/main" id="{4AFE5248-6660-51D2-2024-E55E4A77C542}"/>
                    </a:ext>
                  </a:extLst>
                </p:cNvPr>
                <p:cNvSpPr/>
                <p:nvPr/>
              </p:nvSpPr>
              <p:spPr>
                <a:xfrm>
                  <a:off x="6433195" y="5471740"/>
                  <a:ext cx="1368000" cy="828000"/>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1050" b="1">
                    <a:solidFill>
                      <a:schemeClr val="tx1"/>
                    </a:solidFill>
                  </a:endParaRPr>
                </a:p>
              </p:txBody>
            </p:sp>
            <p:sp>
              <p:nvSpPr>
                <p:cNvPr id="20" name="フローチャート: 結合子 19">
                  <a:extLst>
                    <a:ext uri="{FF2B5EF4-FFF2-40B4-BE49-F238E27FC236}">
                      <a16:creationId xmlns:a16="http://schemas.microsoft.com/office/drawing/2014/main" id="{1CF4E607-908E-9CDB-BAE7-BCC1446CE77F}"/>
                    </a:ext>
                  </a:extLst>
                </p:cNvPr>
                <p:cNvSpPr/>
                <p:nvPr/>
              </p:nvSpPr>
              <p:spPr>
                <a:xfrm>
                  <a:off x="4412665" y="5471740"/>
                  <a:ext cx="1368000" cy="828000"/>
                </a:xfrm>
                <a:prstGeom prst="flowChartConnector">
                  <a:avLst/>
                </a:prstGeom>
                <a:solidFill>
                  <a:srgbClr val="BBCB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1600" b="1">
                    <a:solidFill>
                      <a:schemeClr val="tx1"/>
                    </a:solidFill>
                  </a:endParaRPr>
                </a:p>
              </p:txBody>
            </p:sp>
            <p:sp>
              <p:nvSpPr>
                <p:cNvPr id="21" name="テキスト ボックス 20">
                  <a:extLst>
                    <a:ext uri="{FF2B5EF4-FFF2-40B4-BE49-F238E27FC236}">
                      <a16:creationId xmlns:a16="http://schemas.microsoft.com/office/drawing/2014/main" id="{8BD25AB9-1342-5444-5FFE-77F6EC77B0F1}"/>
                    </a:ext>
                  </a:extLst>
                </p:cNvPr>
                <p:cNvSpPr txBox="1"/>
                <p:nvPr/>
              </p:nvSpPr>
              <p:spPr>
                <a:xfrm>
                  <a:off x="2659512" y="4919182"/>
                  <a:ext cx="1184940" cy="492443"/>
                </a:xfrm>
                <a:prstGeom prst="rect">
                  <a:avLst/>
                </a:prstGeom>
                <a:noFill/>
              </p:spPr>
              <p:txBody>
                <a:bodyPr wrap="none" rtlCol="0">
                  <a:spAutoFit/>
                </a:bodyPr>
                <a:lstStyle/>
                <a:p>
                  <a:pPr algn="ctr"/>
                  <a:r>
                    <a:rPr lang="ja-JP" altLang="en-US" sz="1300" b="1" dirty="0"/>
                    <a:t>エポスカード</a:t>
                  </a:r>
                  <a:endParaRPr lang="en-US" altLang="ja-JP" sz="1300" b="1" dirty="0"/>
                </a:p>
                <a:p>
                  <a:pPr algn="ctr"/>
                  <a:r>
                    <a:rPr lang="ja-JP" altLang="en-US" sz="1300" b="1" dirty="0"/>
                    <a:t>廃プラ再利用</a:t>
                  </a:r>
                  <a:endParaRPr kumimoji="1" lang="ja-JP" altLang="en-US" sz="1300" b="1" dirty="0"/>
                </a:p>
              </p:txBody>
            </p:sp>
          </p:grpSp>
          <p:sp>
            <p:nvSpPr>
              <p:cNvPr id="7" name="テキスト ボックス 6">
                <a:extLst>
                  <a:ext uri="{FF2B5EF4-FFF2-40B4-BE49-F238E27FC236}">
                    <a16:creationId xmlns:a16="http://schemas.microsoft.com/office/drawing/2014/main" id="{D3548983-7CAE-745C-AC88-BFD09AB34DBC}"/>
                  </a:ext>
                </a:extLst>
              </p:cNvPr>
              <p:cNvSpPr txBox="1"/>
              <p:nvPr/>
            </p:nvSpPr>
            <p:spPr>
              <a:xfrm>
                <a:off x="4922212" y="5767168"/>
                <a:ext cx="184731" cy="292388"/>
              </a:xfrm>
              <a:prstGeom prst="rect">
                <a:avLst/>
              </a:prstGeom>
              <a:noFill/>
            </p:spPr>
            <p:txBody>
              <a:bodyPr wrap="none" rtlCol="0">
                <a:spAutoFit/>
              </a:bodyPr>
              <a:lstStyle/>
              <a:p>
                <a:pPr algn="ctr"/>
                <a:endParaRPr lang="en-US" altLang="ja-JP" sz="1300" b="1" dirty="0"/>
              </a:p>
            </p:txBody>
          </p:sp>
        </p:grpSp>
        <p:sp>
          <p:nvSpPr>
            <p:cNvPr id="5" name="テキスト ボックス 4">
              <a:extLst>
                <a:ext uri="{FF2B5EF4-FFF2-40B4-BE49-F238E27FC236}">
                  <a16:creationId xmlns:a16="http://schemas.microsoft.com/office/drawing/2014/main" id="{4C118A32-5764-BFA2-2FD3-14559A5FEE6C}"/>
                </a:ext>
              </a:extLst>
            </p:cNvPr>
            <p:cNvSpPr txBox="1"/>
            <p:nvPr/>
          </p:nvSpPr>
          <p:spPr>
            <a:xfrm>
              <a:off x="1214071" y="2889725"/>
              <a:ext cx="1184941" cy="492443"/>
            </a:xfrm>
            <a:prstGeom prst="rect">
              <a:avLst/>
            </a:prstGeom>
            <a:noFill/>
          </p:spPr>
          <p:txBody>
            <a:bodyPr wrap="none" rtlCol="0">
              <a:spAutoFit/>
            </a:bodyPr>
            <a:lstStyle/>
            <a:p>
              <a:pPr algn="ctr"/>
              <a:r>
                <a:rPr lang="ja-JP" altLang="en-US" sz="1300" b="1" dirty="0"/>
                <a:t>再配送削減</a:t>
              </a:r>
              <a:endParaRPr lang="en-US" altLang="ja-JP" sz="1300" b="1" dirty="0"/>
            </a:p>
            <a:p>
              <a:pPr algn="ctr"/>
              <a:r>
                <a:rPr lang="ja-JP" altLang="en-US" sz="1300" b="1" dirty="0"/>
                <a:t>（トルダス）</a:t>
              </a:r>
              <a:endParaRPr lang="en-US" altLang="ja-JP" sz="1300" b="1" dirty="0"/>
            </a:p>
          </p:txBody>
        </p:sp>
      </p:grpSp>
      <p:sp>
        <p:nvSpPr>
          <p:cNvPr id="22" name="テキスト ボックス 21">
            <a:extLst>
              <a:ext uri="{FF2B5EF4-FFF2-40B4-BE49-F238E27FC236}">
                <a16:creationId xmlns:a16="http://schemas.microsoft.com/office/drawing/2014/main" id="{2B034311-3247-77C4-2FB8-572FBF9437DE}"/>
              </a:ext>
            </a:extLst>
          </p:cNvPr>
          <p:cNvSpPr txBox="1"/>
          <p:nvPr/>
        </p:nvSpPr>
        <p:spPr>
          <a:xfrm>
            <a:off x="1089133" y="4171071"/>
            <a:ext cx="1351652" cy="492443"/>
          </a:xfrm>
          <a:prstGeom prst="rect">
            <a:avLst/>
          </a:prstGeom>
          <a:noFill/>
        </p:spPr>
        <p:txBody>
          <a:bodyPr wrap="none" rtlCol="0">
            <a:spAutoFit/>
          </a:bodyPr>
          <a:lstStyle/>
          <a:p>
            <a:pPr algn="ctr"/>
            <a:r>
              <a:rPr lang="ja-JP" altLang="en-US" sz="1300" b="1" dirty="0"/>
              <a:t>デジタル化</a:t>
            </a:r>
            <a:br>
              <a:rPr lang="en-US" altLang="ja-JP" sz="1300" b="1" dirty="0"/>
            </a:br>
            <a:r>
              <a:rPr lang="ja-JP" altLang="en-US" sz="1300" b="1" dirty="0"/>
              <a:t>による紙の削減</a:t>
            </a:r>
            <a:endParaRPr lang="en-US" altLang="ja-JP" sz="1300" b="1" dirty="0"/>
          </a:p>
        </p:txBody>
      </p:sp>
      <p:sp>
        <p:nvSpPr>
          <p:cNvPr id="23" name="テキスト ボックス 22">
            <a:extLst>
              <a:ext uri="{FF2B5EF4-FFF2-40B4-BE49-F238E27FC236}">
                <a16:creationId xmlns:a16="http://schemas.microsoft.com/office/drawing/2014/main" id="{4BCF8BE2-201E-DC8B-FCDC-F0187326BC58}"/>
              </a:ext>
            </a:extLst>
          </p:cNvPr>
          <p:cNvSpPr txBox="1"/>
          <p:nvPr/>
        </p:nvSpPr>
        <p:spPr>
          <a:xfrm>
            <a:off x="4670907" y="5786678"/>
            <a:ext cx="851515" cy="492443"/>
          </a:xfrm>
          <a:prstGeom prst="rect">
            <a:avLst/>
          </a:prstGeom>
          <a:noFill/>
        </p:spPr>
        <p:txBody>
          <a:bodyPr wrap="none" rtlCol="0">
            <a:spAutoFit/>
          </a:bodyPr>
          <a:lstStyle/>
          <a:p>
            <a:pPr algn="ctr"/>
            <a:r>
              <a:rPr lang="ja-JP" altLang="en-US" sz="1300" b="1" dirty="0"/>
              <a:t>メルカリ</a:t>
            </a:r>
            <a:endParaRPr lang="en-US" altLang="ja-JP" sz="1300" b="1" dirty="0"/>
          </a:p>
          <a:p>
            <a:pPr algn="ctr"/>
            <a:r>
              <a:rPr lang="ja-JP" altLang="en-US" sz="1300" b="1" dirty="0"/>
              <a:t>受託運営</a:t>
            </a:r>
            <a:endParaRPr lang="en-US" altLang="ja-JP" sz="1300" b="1" dirty="0"/>
          </a:p>
        </p:txBody>
      </p:sp>
      <p:sp>
        <p:nvSpPr>
          <p:cNvPr id="24" name="テキスト ボックス 23">
            <a:extLst>
              <a:ext uri="{FF2B5EF4-FFF2-40B4-BE49-F238E27FC236}">
                <a16:creationId xmlns:a16="http://schemas.microsoft.com/office/drawing/2014/main" id="{B20E40C6-EE88-583B-2ED8-5BE86A9CE44C}"/>
              </a:ext>
            </a:extLst>
          </p:cNvPr>
          <p:cNvSpPr txBox="1"/>
          <p:nvPr/>
        </p:nvSpPr>
        <p:spPr>
          <a:xfrm>
            <a:off x="2544096" y="2110439"/>
            <a:ext cx="1415772" cy="461665"/>
          </a:xfrm>
          <a:prstGeom prst="rect">
            <a:avLst/>
          </a:prstGeom>
          <a:noFill/>
        </p:spPr>
        <p:txBody>
          <a:bodyPr wrap="none" rtlCol="0">
            <a:spAutoFit/>
          </a:bodyPr>
          <a:lstStyle/>
          <a:p>
            <a:pPr algn="ctr"/>
            <a:r>
              <a:rPr lang="ja-JP" altLang="en-US" sz="1200" b="1"/>
              <a:t>コラボレーション</a:t>
            </a:r>
            <a:endParaRPr lang="en-US" altLang="ja-JP" sz="1200" b="1"/>
          </a:p>
          <a:p>
            <a:pPr algn="ctr"/>
            <a:r>
              <a:rPr lang="ja-JP" altLang="en-US" sz="1200" b="1"/>
              <a:t>カード</a:t>
            </a:r>
            <a:endParaRPr lang="en-US" altLang="ja-JP" sz="1200" b="1"/>
          </a:p>
        </p:txBody>
      </p:sp>
      <p:sp>
        <p:nvSpPr>
          <p:cNvPr id="25" name="テキスト ボックス 24">
            <a:extLst>
              <a:ext uri="{FF2B5EF4-FFF2-40B4-BE49-F238E27FC236}">
                <a16:creationId xmlns:a16="http://schemas.microsoft.com/office/drawing/2014/main" id="{CDC81FF9-9659-4E34-1B79-246C3E58BC28}"/>
              </a:ext>
            </a:extLst>
          </p:cNvPr>
          <p:cNvSpPr txBox="1"/>
          <p:nvPr/>
        </p:nvSpPr>
        <p:spPr>
          <a:xfrm>
            <a:off x="4441994" y="1691463"/>
            <a:ext cx="1351652" cy="292388"/>
          </a:xfrm>
          <a:prstGeom prst="rect">
            <a:avLst/>
          </a:prstGeom>
          <a:noFill/>
        </p:spPr>
        <p:txBody>
          <a:bodyPr wrap="none" rtlCol="0">
            <a:spAutoFit/>
          </a:bodyPr>
          <a:lstStyle/>
          <a:p>
            <a:pPr algn="ctr"/>
            <a:r>
              <a:rPr lang="ja-JP" altLang="en-US" sz="1300" b="1" dirty="0"/>
              <a:t>アニメイベント</a:t>
            </a:r>
            <a:endParaRPr lang="en-US" altLang="ja-JP" sz="1300" b="1" dirty="0"/>
          </a:p>
        </p:txBody>
      </p:sp>
      <p:sp>
        <p:nvSpPr>
          <p:cNvPr id="26" name="テキスト ボックス 25">
            <a:extLst>
              <a:ext uri="{FF2B5EF4-FFF2-40B4-BE49-F238E27FC236}">
                <a16:creationId xmlns:a16="http://schemas.microsoft.com/office/drawing/2014/main" id="{76F20D2C-90C7-5DFB-926B-0C43EEE3315D}"/>
              </a:ext>
            </a:extLst>
          </p:cNvPr>
          <p:cNvSpPr txBox="1"/>
          <p:nvPr/>
        </p:nvSpPr>
        <p:spPr>
          <a:xfrm>
            <a:off x="6398356" y="1563643"/>
            <a:ext cx="1415772" cy="461665"/>
          </a:xfrm>
          <a:prstGeom prst="rect">
            <a:avLst/>
          </a:prstGeom>
          <a:noFill/>
        </p:spPr>
        <p:txBody>
          <a:bodyPr wrap="none" rtlCol="0">
            <a:spAutoFit/>
          </a:bodyPr>
          <a:lstStyle/>
          <a:p>
            <a:pPr algn="ctr"/>
            <a:r>
              <a:rPr lang="en-US" altLang="ja-JP" sz="1200" b="1" dirty="0"/>
              <a:t>web</a:t>
            </a:r>
            <a:r>
              <a:rPr lang="ja-JP" altLang="en-US" sz="1200" b="1" dirty="0"/>
              <a:t> </a:t>
            </a:r>
            <a:r>
              <a:rPr lang="en-US" altLang="ja-JP" sz="1200" b="1" dirty="0"/>
              <a:t>channel</a:t>
            </a:r>
          </a:p>
          <a:p>
            <a:pPr algn="ctr"/>
            <a:r>
              <a:rPr lang="ja-JP" altLang="en-US" sz="1200" b="1" dirty="0"/>
              <a:t>パーソナライズ化</a:t>
            </a:r>
            <a:endParaRPr lang="en-US" altLang="ja-JP" sz="1200" b="1" dirty="0"/>
          </a:p>
        </p:txBody>
      </p:sp>
      <p:sp>
        <p:nvSpPr>
          <p:cNvPr id="27" name="テキスト ボックス 26">
            <a:extLst>
              <a:ext uri="{FF2B5EF4-FFF2-40B4-BE49-F238E27FC236}">
                <a16:creationId xmlns:a16="http://schemas.microsoft.com/office/drawing/2014/main" id="{6C49593C-5B0E-AABB-2416-D20637213BBA}"/>
              </a:ext>
            </a:extLst>
          </p:cNvPr>
          <p:cNvSpPr txBox="1"/>
          <p:nvPr/>
        </p:nvSpPr>
        <p:spPr>
          <a:xfrm>
            <a:off x="8363148" y="1970850"/>
            <a:ext cx="1184940" cy="492443"/>
          </a:xfrm>
          <a:prstGeom prst="rect">
            <a:avLst/>
          </a:prstGeom>
          <a:noFill/>
        </p:spPr>
        <p:txBody>
          <a:bodyPr wrap="none" rtlCol="0">
            <a:spAutoFit/>
          </a:bodyPr>
          <a:lstStyle/>
          <a:p>
            <a:pPr algn="ctr"/>
            <a:r>
              <a:rPr lang="ja-JP" altLang="en-US" sz="1300" b="1" dirty="0"/>
              <a:t>将来世代への</a:t>
            </a:r>
            <a:endParaRPr lang="en-US" altLang="ja-JP" sz="1300" b="1" dirty="0"/>
          </a:p>
          <a:p>
            <a:pPr algn="ctr"/>
            <a:r>
              <a:rPr lang="ja-JP" altLang="en-US" sz="1300" b="1" dirty="0"/>
              <a:t>起業支援</a:t>
            </a:r>
            <a:endParaRPr lang="en-US" altLang="ja-JP" sz="1300" b="1" dirty="0"/>
          </a:p>
        </p:txBody>
      </p:sp>
      <p:sp>
        <p:nvSpPr>
          <p:cNvPr id="28" name="テキスト ボックス 27">
            <a:extLst>
              <a:ext uri="{FF2B5EF4-FFF2-40B4-BE49-F238E27FC236}">
                <a16:creationId xmlns:a16="http://schemas.microsoft.com/office/drawing/2014/main" id="{D874DB49-3747-A96C-3DE7-17EFEF2E45E5}"/>
              </a:ext>
            </a:extLst>
          </p:cNvPr>
          <p:cNvSpPr txBox="1"/>
          <p:nvPr/>
        </p:nvSpPr>
        <p:spPr>
          <a:xfrm>
            <a:off x="9852742" y="2943274"/>
            <a:ext cx="1018227" cy="492443"/>
          </a:xfrm>
          <a:prstGeom prst="rect">
            <a:avLst/>
          </a:prstGeom>
          <a:noFill/>
        </p:spPr>
        <p:txBody>
          <a:bodyPr wrap="none" rtlCol="0">
            <a:spAutoFit/>
          </a:bodyPr>
          <a:lstStyle/>
          <a:p>
            <a:pPr algn="ctr"/>
            <a:r>
              <a:rPr lang="ja-JP" altLang="en-US" sz="1300" b="1" dirty="0"/>
              <a:t>グロービス</a:t>
            </a:r>
            <a:endParaRPr lang="en-US" altLang="ja-JP" sz="1300" b="1" dirty="0"/>
          </a:p>
          <a:p>
            <a:pPr algn="ctr"/>
            <a:r>
              <a:rPr lang="ja-JP" altLang="en-US" sz="1300" b="1" dirty="0"/>
              <a:t>参画</a:t>
            </a:r>
            <a:endParaRPr lang="en-US" altLang="ja-JP" sz="1300" b="1" dirty="0"/>
          </a:p>
        </p:txBody>
      </p:sp>
      <p:sp>
        <p:nvSpPr>
          <p:cNvPr id="29" name="テキスト ボックス 28">
            <a:extLst>
              <a:ext uri="{FF2B5EF4-FFF2-40B4-BE49-F238E27FC236}">
                <a16:creationId xmlns:a16="http://schemas.microsoft.com/office/drawing/2014/main" id="{BE869448-35C6-D049-FB85-A43EEDE181B9}"/>
              </a:ext>
            </a:extLst>
          </p:cNvPr>
          <p:cNvSpPr txBox="1"/>
          <p:nvPr/>
        </p:nvSpPr>
        <p:spPr>
          <a:xfrm>
            <a:off x="9909753" y="4271098"/>
            <a:ext cx="1018227" cy="292388"/>
          </a:xfrm>
          <a:prstGeom prst="rect">
            <a:avLst/>
          </a:prstGeom>
          <a:noFill/>
        </p:spPr>
        <p:txBody>
          <a:bodyPr wrap="none" rtlCol="0">
            <a:spAutoFit/>
          </a:bodyPr>
          <a:lstStyle/>
          <a:p>
            <a:pPr algn="ctr"/>
            <a:r>
              <a:rPr lang="ja-JP" altLang="en-US" sz="1300" b="1" dirty="0"/>
              <a:t>投資先出向</a:t>
            </a:r>
            <a:endParaRPr lang="en-US" altLang="ja-JP" sz="1300" b="1" dirty="0"/>
          </a:p>
        </p:txBody>
      </p:sp>
      <p:sp>
        <p:nvSpPr>
          <p:cNvPr id="30" name="テキスト ボックス 29">
            <a:extLst>
              <a:ext uri="{FF2B5EF4-FFF2-40B4-BE49-F238E27FC236}">
                <a16:creationId xmlns:a16="http://schemas.microsoft.com/office/drawing/2014/main" id="{B9CCEDD9-9591-9F6D-B527-0E0BB571CD19}"/>
              </a:ext>
            </a:extLst>
          </p:cNvPr>
          <p:cNvSpPr txBox="1"/>
          <p:nvPr/>
        </p:nvSpPr>
        <p:spPr>
          <a:xfrm>
            <a:off x="8324676" y="5062168"/>
            <a:ext cx="1261884" cy="461665"/>
          </a:xfrm>
          <a:prstGeom prst="rect">
            <a:avLst/>
          </a:prstGeom>
          <a:noFill/>
        </p:spPr>
        <p:txBody>
          <a:bodyPr wrap="none" rtlCol="0">
            <a:spAutoFit/>
          </a:bodyPr>
          <a:lstStyle/>
          <a:p>
            <a:pPr algn="ctr"/>
            <a:r>
              <a:rPr lang="ja-JP" altLang="en-US" sz="1200" b="1" dirty="0"/>
              <a:t>コラボ商品・</a:t>
            </a:r>
            <a:endParaRPr lang="en-US" altLang="ja-JP" sz="1200" b="1" dirty="0"/>
          </a:p>
          <a:p>
            <a:pPr algn="ctr"/>
            <a:r>
              <a:rPr lang="ja-JP" altLang="en-US" sz="1200" b="1" dirty="0"/>
              <a:t>メニューの開発</a:t>
            </a:r>
            <a:endParaRPr lang="en-US" altLang="ja-JP" sz="1200" b="1" dirty="0"/>
          </a:p>
        </p:txBody>
      </p:sp>
      <p:sp>
        <p:nvSpPr>
          <p:cNvPr id="31" name="テキスト ボックス 30">
            <a:extLst>
              <a:ext uri="{FF2B5EF4-FFF2-40B4-BE49-F238E27FC236}">
                <a16:creationId xmlns:a16="http://schemas.microsoft.com/office/drawing/2014/main" id="{CCC813DE-A28E-CF86-BA1D-6432FA3F67BB}"/>
              </a:ext>
            </a:extLst>
          </p:cNvPr>
          <p:cNvSpPr txBox="1"/>
          <p:nvPr/>
        </p:nvSpPr>
        <p:spPr>
          <a:xfrm>
            <a:off x="6680484" y="5813334"/>
            <a:ext cx="851515" cy="492443"/>
          </a:xfrm>
          <a:prstGeom prst="rect">
            <a:avLst/>
          </a:prstGeom>
          <a:noFill/>
        </p:spPr>
        <p:txBody>
          <a:bodyPr wrap="none" rtlCol="0">
            <a:spAutoFit/>
          </a:bodyPr>
          <a:lstStyle/>
          <a:p>
            <a:pPr algn="ctr"/>
            <a:r>
              <a:rPr lang="ja-JP" altLang="en-US" sz="1300" b="1" dirty="0"/>
              <a:t>新規事業</a:t>
            </a:r>
            <a:endParaRPr lang="en-US" altLang="ja-JP" sz="1300" b="1" dirty="0"/>
          </a:p>
          <a:p>
            <a:pPr algn="ctr"/>
            <a:r>
              <a:rPr lang="ja-JP" altLang="en-US" sz="1300" b="1" dirty="0"/>
              <a:t>参画</a:t>
            </a:r>
            <a:endParaRPr lang="en-US" altLang="ja-JP" sz="1300" b="1" dirty="0"/>
          </a:p>
        </p:txBody>
      </p:sp>
      <p:sp>
        <p:nvSpPr>
          <p:cNvPr id="32" name="テキスト ボックス 31">
            <a:extLst>
              <a:ext uri="{FF2B5EF4-FFF2-40B4-BE49-F238E27FC236}">
                <a16:creationId xmlns:a16="http://schemas.microsoft.com/office/drawing/2014/main" id="{EEA0249E-C559-4E9C-D20A-214FDC48667D}"/>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155050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FC732A95-1B8D-3B2D-7D3F-C88CAF774627}"/>
              </a:ext>
            </a:extLst>
          </p:cNvPr>
          <p:cNvSpPr>
            <a:spLocks noGrp="1"/>
          </p:cNvSpPr>
          <p:nvPr>
            <p:ph type="title"/>
          </p:nvPr>
        </p:nvSpPr>
        <p:spPr>
          <a:xfrm>
            <a:off x="335360" y="246319"/>
            <a:ext cx="10972800" cy="522747"/>
          </a:xfrm>
        </p:spPr>
        <p:txBody>
          <a:bodyPr>
            <a:normAutofit/>
          </a:bodyPr>
          <a:lstStyle/>
          <a:p>
            <a:r>
              <a:rPr lang="ja-JP" altLang="en-US" dirty="0"/>
              <a:t>インタビュー</a:t>
            </a:r>
            <a:r>
              <a:rPr lang="en-US" altLang="ja-JP" dirty="0"/>
              <a:t>(10</a:t>
            </a:r>
            <a:r>
              <a:rPr lang="ja-JP" altLang="en-US" dirty="0"/>
              <a:t>分</a:t>
            </a:r>
            <a:r>
              <a:rPr lang="en-US" altLang="ja-JP" dirty="0"/>
              <a:t>)</a:t>
            </a:r>
            <a:endParaRPr kumimoji="1" lang="ja-JP" altLang="en-US" dirty="0"/>
          </a:p>
        </p:txBody>
      </p:sp>
      <p:sp>
        <p:nvSpPr>
          <p:cNvPr id="3" name="Rectangle 5">
            <a:extLst>
              <a:ext uri="{FF2B5EF4-FFF2-40B4-BE49-F238E27FC236}">
                <a16:creationId xmlns:a16="http://schemas.microsoft.com/office/drawing/2014/main" id="{78506996-7935-FA22-7E35-1F5D31BDDD75}"/>
              </a:ext>
            </a:extLst>
          </p:cNvPr>
          <p:cNvSpPr>
            <a:spLocks noChangeArrowheads="1"/>
          </p:cNvSpPr>
          <p:nvPr/>
        </p:nvSpPr>
        <p:spPr bwMode="auto">
          <a:xfrm>
            <a:off x="239350" y="2276872"/>
            <a:ext cx="11573343" cy="4143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defTabSz="1019175">
              <a:spcBef>
                <a:spcPct val="30000"/>
              </a:spcBef>
              <a:buClr>
                <a:schemeClr val="folHlink"/>
              </a:buClr>
              <a:buFont typeface="Wingdings" panose="05000000000000000000" pitchFamily="2" charset="2"/>
              <a:buChar char="n"/>
              <a:tabLst>
                <a:tab pos="723900" algn="l"/>
                <a:tab pos="1620838" algn="l"/>
              </a:tabLst>
              <a:defRPr kumimoji="1" sz="1600">
                <a:solidFill>
                  <a:schemeClr val="tx1"/>
                </a:solidFill>
                <a:latin typeface="Tahoma" panose="020B0604030504040204" pitchFamily="34" charset="0"/>
                <a:ea typeface="ＭＳ Ｐゴシック" panose="020B0600070205080204" pitchFamily="50" charset="-128"/>
              </a:defRPr>
            </a:lvl1pPr>
            <a:lvl2pPr marL="742950" indent="-285750" defTabSz="1019175">
              <a:spcBef>
                <a:spcPct val="30000"/>
              </a:spcBef>
              <a:buClr>
                <a:schemeClr val="folHlink"/>
              </a:buClr>
              <a:buSzPct val="90000"/>
              <a:buFont typeface="Wingdings" panose="05000000000000000000" pitchFamily="2" charset="2"/>
              <a:buChar char="u"/>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2pPr>
            <a:lvl3pPr marL="1143000" indent="-228600" defTabSz="1019175">
              <a:spcBef>
                <a:spcPct val="20000"/>
              </a:spcBef>
              <a:buClr>
                <a:schemeClr val="folHlink"/>
              </a:buClr>
              <a:buFont typeface="Wingdings" panose="05000000000000000000" pitchFamily="2" charset="2"/>
              <a:buChar char="l"/>
              <a:tabLst>
                <a:tab pos="723900" algn="l"/>
                <a:tab pos="1620838" algn="l"/>
              </a:tabLst>
              <a:defRPr kumimoji="1" sz="1400">
                <a:solidFill>
                  <a:schemeClr val="tx1"/>
                </a:solidFill>
                <a:latin typeface="Tahoma" panose="020B0604030504040204" pitchFamily="34" charset="0"/>
                <a:ea typeface="ＭＳ Ｐゴシック" panose="020B0600070205080204" pitchFamily="50" charset="-128"/>
              </a:defRPr>
            </a:lvl3pPr>
            <a:lvl4pPr marL="1600200" indent="-228600" defTabSz="1019175">
              <a:spcBef>
                <a:spcPct val="15000"/>
              </a:spcBef>
              <a:buClr>
                <a:schemeClr val="folHlink"/>
              </a:buClr>
              <a:buSzPct val="70000"/>
              <a:buFont typeface="Wingdings" panose="05000000000000000000" pitchFamily="2" charset="2"/>
              <a:buChar char="ü"/>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4pPr>
            <a:lvl5pPr marL="2057400" indent="-228600" defTabSz="1019175">
              <a:spcBef>
                <a:spcPct val="10000"/>
              </a:spcBef>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5pPr>
            <a:lvl6pPr marL="25146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6pPr>
            <a:lvl7pPr marL="29718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7pPr>
            <a:lvl8pPr marL="34290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8pPr>
            <a:lvl9pPr marL="3886200" indent="-228600" defTabSz="1019175" eaLnBrk="0" fontAlgn="base" hangingPunct="0">
              <a:spcBef>
                <a:spcPct val="10000"/>
              </a:spcBef>
              <a:spcAft>
                <a:spcPct val="0"/>
              </a:spcAft>
              <a:buClr>
                <a:schemeClr val="folHlink"/>
              </a:buClr>
              <a:buChar char="–"/>
              <a:tabLst>
                <a:tab pos="723900" algn="l"/>
                <a:tab pos="1620838" algn="l"/>
              </a:tabLst>
              <a:defRPr kumimoji="1" sz="1200">
                <a:solidFill>
                  <a:schemeClr val="tx1"/>
                </a:solidFill>
                <a:latin typeface="Tahoma" panose="020B0604030504040204" pitchFamily="34" charset="0"/>
                <a:ea typeface="ＭＳ Ｐゴシック" panose="020B0600070205080204" pitchFamily="50" charset="-128"/>
              </a:defRPr>
            </a:lvl9pPr>
          </a:lstStyle>
          <a:p>
            <a:pPr>
              <a:lnSpc>
                <a:spcPct val="120000"/>
              </a:lnSpc>
            </a:pPr>
            <a:r>
              <a:rPr lang="ja-JP" altLang="en-US" sz="2400" dirty="0">
                <a:latin typeface="+mn-ea"/>
                <a:ea typeface="+mn-ea"/>
              </a:rPr>
              <a:t>あなたの部署の業務で「会社のインパクト」の各領域と繋がっていると思うものはどんな業務ですか？</a:t>
            </a:r>
            <a:endParaRPr lang="en-US" altLang="ja-JP" sz="2400" dirty="0">
              <a:latin typeface="+mn-ea"/>
              <a:ea typeface="+mn-ea"/>
            </a:endParaRPr>
          </a:p>
          <a:p>
            <a:pPr>
              <a:lnSpc>
                <a:spcPct val="120000"/>
              </a:lnSpc>
            </a:pPr>
            <a:endParaRPr lang="ja-JP" altLang="en-US" sz="2400" dirty="0">
              <a:latin typeface="+mn-ea"/>
              <a:ea typeface="+mn-ea"/>
            </a:endParaRPr>
          </a:p>
          <a:p>
            <a:pPr>
              <a:lnSpc>
                <a:spcPct val="120000"/>
              </a:lnSpc>
            </a:pPr>
            <a:r>
              <a:rPr lang="ja-JP" altLang="en-US" sz="2400" dirty="0">
                <a:latin typeface="+mn-ea"/>
                <a:ea typeface="+mn-ea"/>
              </a:rPr>
              <a:t>思いついたものを自由にいくつでもよいのでお話していただけますか？</a:t>
            </a:r>
            <a:endParaRPr lang="en-US" altLang="ja-JP" sz="2400" dirty="0">
              <a:latin typeface="+mn-ea"/>
              <a:ea typeface="+mn-ea"/>
            </a:endParaRPr>
          </a:p>
          <a:p>
            <a:pPr>
              <a:lnSpc>
                <a:spcPct val="120000"/>
              </a:lnSpc>
            </a:pPr>
            <a:endParaRPr lang="en-US" altLang="ja-JP" sz="2400" dirty="0">
              <a:latin typeface="+mn-ea"/>
              <a:ea typeface="+mn-ea"/>
            </a:endParaRPr>
          </a:p>
          <a:p>
            <a:pPr marL="0" indent="0">
              <a:lnSpc>
                <a:spcPct val="120000"/>
              </a:lnSpc>
              <a:buNone/>
            </a:pPr>
            <a:r>
              <a:rPr lang="en-US" altLang="ja-JP" sz="2400" dirty="0">
                <a:latin typeface="+mn-ea"/>
                <a:ea typeface="+mn-ea"/>
              </a:rPr>
              <a:t>※</a:t>
            </a:r>
            <a:r>
              <a:rPr lang="ja-JP" altLang="en-US" sz="2400" dirty="0">
                <a:latin typeface="+mn-ea"/>
                <a:ea typeface="+mn-ea"/>
              </a:rPr>
              <a:t>皆で意見だし</a:t>
            </a:r>
            <a:endParaRPr lang="en-US" altLang="ja-JP" sz="2400" dirty="0">
              <a:latin typeface="+mn-ea"/>
              <a:ea typeface="+mn-ea"/>
            </a:endParaRPr>
          </a:p>
          <a:p>
            <a:pPr>
              <a:lnSpc>
                <a:spcPct val="120000"/>
              </a:lnSpc>
            </a:pPr>
            <a:endParaRPr lang="en-US" altLang="ja-JP" sz="2400" dirty="0">
              <a:latin typeface="+mn-ea"/>
              <a:ea typeface="+mn-ea"/>
            </a:endParaRPr>
          </a:p>
          <a:p>
            <a:pPr marL="0" indent="0">
              <a:lnSpc>
                <a:spcPct val="120000"/>
              </a:lnSpc>
              <a:buNone/>
            </a:pPr>
            <a:endParaRPr lang="en-US" altLang="ja-JP" sz="2400" dirty="0">
              <a:latin typeface="+mn-ea"/>
              <a:ea typeface="+mn-ea"/>
            </a:endParaRPr>
          </a:p>
        </p:txBody>
      </p:sp>
      <p:sp>
        <p:nvSpPr>
          <p:cNvPr id="4" name="テキスト ボックス 3">
            <a:extLst>
              <a:ext uri="{FF2B5EF4-FFF2-40B4-BE49-F238E27FC236}">
                <a16:creationId xmlns:a16="http://schemas.microsoft.com/office/drawing/2014/main" id="{585899E3-9EB6-2623-B8C8-B9D195673B24}"/>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251873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DA0E149-291D-4B4A-A7ED-7254CDAC491F}"/>
              </a:ext>
            </a:extLst>
          </p:cNvPr>
          <p:cNvSpPr>
            <a:spLocks noChangeArrowheads="1"/>
          </p:cNvSpPr>
          <p:nvPr/>
        </p:nvSpPr>
        <p:spPr bwMode="auto">
          <a:xfrm>
            <a:off x="5032824" y="2904898"/>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自分の価値観を言語化してみよう</a:t>
            </a:r>
          </a:p>
        </p:txBody>
      </p:sp>
      <p:sp>
        <p:nvSpPr>
          <p:cNvPr id="10" name="Text Box 6">
            <a:extLst>
              <a:ext uri="{FF2B5EF4-FFF2-40B4-BE49-F238E27FC236}">
                <a16:creationId xmlns:a16="http://schemas.microsoft.com/office/drawing/2014/main" id="{351BFFE6-DBCF-4098-ADEA-C80F8C2413D8}"/>
              </a:ext>
            </a:extLst>
          </p:cNvPr>
          <p:cNvSpPr txBox="1">
            <a:spLocks noChangeArrowheads="1"/>
          </p:cNvSpPr>
          <p:nvPr/>
        </p:nvSpPr>
        <p:spPr bwMode="auto">
          <a:xfrm>
            <a:off x="4934650" y="473386"/>
            <a:ext cx="3338350" cy="5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144000" anchor="ctr" anchorCtr="0">
            <a:spAutoFit/>
          </a:bodyPr>
          <a:lstStyle>
            <a:lvl1pPr marL="342900" indent="-342900" eaLnBrk="0" hangingPunct="0">
              <a:defRPr kumimoji="1" sz="3600">
                <a:solidFill>
                  <a:schemeClr val="tx1"/>
                </a:solidFill>
                <a:latin typeface="メイリオ" pitchFamily="50" charset="-128"/>
                <a:ea typeface="メイリオ" pitchFamily="50" charset="-128"/>
                <a:cs typeface="メイリオ" pitchFamily="50" charset="-128"/>
              </a:defRPr>
            </a:lvl1pPr>
            <a:lvl2pPr marL="742950" indent="-285750" eaLnBrk="0" hangingPunct="0">
              <a:defRPr kumimoji="1" sz="3600">
                <a:solidFill>
                  <a:schemeClr val="tx1"/>
                </a:solidFill>
                <a:latin typeface="メイリオ" pitchFamily="50" charset="-128"/>
                <a:ea typeface="メイリオ" pitchFamily="50" charset="-128"/>
                <a:cs typeface="メイリオ" pitchFamily="50" charset="-128"/>
              </a:defRPr>
            </a:lvl2pPr>
            <a:lvl3pPr marL="1143000" indent="-228600" eaLnBrk="0" hangingPunct="0">
              <a:defRPr kumimoji="1" sz="3600">
                <a:solidFill>
                  <a:schemeClr val="tx1"/>
                </a:solidFill>
                <a:latin typeface="メイリオ" pitchFamily="50" charset="-128"/>
                <a:ea typeface="メイリオ" pitchFamily="50" charset="-128"/>
                <a:cs typeface="メイリオ" pitchFamily="50" charset="-128"/>
              </a:defRPr>
            </a:lvl3pPr>
            <a:lvl4pPr marL="1600200" indent="-228600" eaLnBrk="0" hangingPunct="0">
              <a:defRPr kumimoji="1" sz="3600">
                <a:solidFill>
                  <a:schemeClr val="tx1"/>
                </a:solidFill>
                <a:latin typeface="メイリオ" pitchFamily="50" charset="-128"/>
                <a:ea typeface="メイリオ" pitchFamily="50" charset="-128"/>
                <a:cs typeface="メイリオ" pitchFamily="50" charset="-128"/>
              </a:defRPr>
            </a:lvl4pPr>
            <a:lvl5pPr marL="2057400" indent="-228600" eaLnBrk="0" hangingPunct="0">
              <a:defRPr kumimoji="1" sz="3600">
                <a:solidFill>
                  <a:schemeClr val="tx1"/>
                </a:solidFill>
                <a:latin typeface="メイリオ" pitchFamily="50" charset="-128"/>
                <a:ea typeface="メイリオ" pitchFamily="50" charset="-128"/>
                <a:cs typeface="メイリオ" pitchFamily="50" charset="-128"/>
              </a:defRPr>
            </a:lvl5pPr>
            <a:lvl6pPr marL="25146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6pPr>
            <a:lvl7pPr marL="29718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7pPr>
            <a:lvl8pPr marL="34290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8pPr>
            <a:lvl9pPr marL="38862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9pPr>
          </a:lstStyle>
          <a:p>
            <a:pPr marL="342900" marR="0" lvl="0" indent="-342900" algn="ctr" defTabSz="914400" rtl="0" eaLnBrk="1" fontAlgn="auto" latinLnBrk="0" hangingPunct="1">
              <a:lnSpc>
                <a:spcPct val="90000"/>
              </a:lnSpc>
              <a:spcBef>
                <a:spcPct val="50000"/>
              </a:spcBef>
              <a:spcAft>
                <a:spcPts val="0"/>
              </a:spcAft>
              <a:buClr>
                <a:srgbClr val="6699FF"/>
              </a:buClr>
              <a:buSzPct val="60000"/>
              <a:buFontTx/>
              <a:buNone/>
              <a:tabLst/>
              <a:defRPr/>
            </a:pPr>
            <a:r>
              <a:rPr kumimoji="1" lang="en-US" altLang="ja-JP" sz="2667" b="1" i="0" u="sng" strike="noStrike" kern="1200" cap="none" spc="253" normalizeH="0" baseline="0" noProof="0" dirty="0">
                <a:ln>
                  <a:noFill/>
                </a:ln>
                <a:solidFill>
                  <a:srgbClr val="333333"/>
                </a:solidFill>
                <a:effectLst/>
                <a:uLnTx/>
                <a:uFillTx/>
                <a:latin typeface="Noto Sans CJK JP Bold" pitchFamily="34" charset="-128"/>
                <a:ea typeface="Noto Sans CJK JP Bold" pitchFamily="34" charset="-128"/>
              </a:rPr>
              <a:t>Being Workshop</a:t>
            </a:r>
            <a:endParaRPr kumimoji="1" lang="ja-JP" altLang="en-US" sz="2400" b="1" i="0" u="sng" strike="noStrike" kern="1200" cap="none" spc="227" normalizeH="0" baseline="0" noProof="0" dirty="0">
              <a:ln>
                <a:noFill/>
              </a:ln>
              <a:solidFill>
                <a:srgbClr val="333333"/>
              </a:solidFill>
              <a:effectLst/>
              <a:uLnTx/>
              <a:uFillTx/>
              <a:latin typeface="Noto Sans CJK JP Bold" pitchFamily="34" charset="-128"/>
              <a:ea typeface="Noto Sans CJK JP Bold" pitchFamily="34" charset="-128"/>
            </a:endParaRPr>
          </a:p>
        </p:txBody>
      </p:sp>
      <p:sp>
        <p:nvSpPr>
          <p:cNvPr id="11" name="Rectangle 2">
            <a:extLst>
              <a:ext uri="{FF2B5EF4-FFF2-40B4-BE49-F238E27FC236}">
                <a16:creationId xmlns:a16="http://schemas.microsoft.com/office/drawing/2014/main" id="{9C727919-4E74-4BC6-B636-EC26D65F8AAE}"/>
              </a:ext>
            </a:extLst>
          </p:cNvPr>
          <p:cNvSpPr>
            <a:spLocks noChangeArrowheads="1"/>
          </p:cNvSpPr>
          <p:nvPr/>
        </p:nvSpPr>
        <p:spPr bwMode="auto">
          <a:xfrm>
            <a:off x="5032825" y="1707827"/>
            <a:ext cx="4018753" cy="645493"/>
          </a:xfrm>
          <a:prstGeom prst="rect">
            <a:avLst/>
          </a:prstGeom>
          <a:noFill/>
          <a:ln w="25400" algn="ctr">
            <a:noFill/>
            <a:miter lim="800000"/>
            <a:headEnd/>
            <a:tailEnd/>
          </a:ln>
        </p:spPr>
        <p:txBody>
          <a:bodyPr wrap="none" lIns="0" tIns="0" rIns="0" bIns="0" anchor="ctr"/>
          <a:lstStyle/>
          <a:p>
            <a:pPr marL="0" marR="0" lvl="0" indent="0" algn="dist"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ワークショップの目的</a:t>
            </a:r>
          </a:p>
        </p:txBody>
      </p:sp>
      <p:sp>
        <p:nvSpPr>
          <p:cNvPr id="21" name="Rectangle 2">
            <a:extLst>
              <a:ext uri="{FF2B5EF4-FFF2-40B4-BE49-F238E27FC236}">
                <a16:creationId xmlns:a16="http://schemas.microsoft.com/office/drawing/2014/main" id="{26CC5F30-E7FF-4100-88D9-FF6F43D1F30C}"/>
              </a:ext>
            </a:extLst>
          </p:cNvPr>
          <p:cNvSpPr>
            <a:spLocks noChangeArrowheads="1"/>
          </p:cNvSpPr>
          <p:nvPr/>
        </p:nvSpPr>
        <p:spPr bwMode="auto">
          <a:xfrm>
            <a:off x="5032825" y="3927215"/>
            <a:ext cx="3272627"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lumMod val="20000"/>
                    <a:lumOff val="80000"/>
                  </a:prstClr>
                </a:solidFill>
                <a:effectLst/>
                <a:uLnTx/>
                <a:uFillTx/>
                <a:latin typeface="Noto Sans CJK JP Bold" pitchFamily="34" charset="-128"/>
                <a:ea typeface="Noto Sans CJK JP Bold" pitchFamily="34" charset="-128"/>
                <a:cs typeface="+mn-cs"/>
              </a:rPr>
              <a:t>インパクトについて</a:t>
            </a:r>
          </a:p>
        </p:txBody>
      </p:sp>
      <p:sp>
        <p:nvSpPr>
          <p:cNvPr id="15" name="Rectangle 2">
            <a:extLst>
              <a:ext uri="{FF2B5EF4-FFF2-40B4-BE49-F238E27FC236}">
                <a16:creationId xmlns:a16="http://schemas.microsoft.com/office/drawing/2014/main" id="{BA17D0F0-A304-418E-A6C7-18F23D27621F}"/>
              </a:ext>
            </a:extLst>
          </p:cNvPr>
          <p:cNvSpPr>
            <a:spLocks noChangeArrowheads="1"/>
          </p:cNvSpPr>
          <p:nvPr/>
        </p:nvSpPr>
        <p:spPr bwMode="auto">
          <a:xfrm>
            <a:off x="5039883" y="5089964"/>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solidFill>
                <a:effectLst/>
                <a:uLnTx/>
                <a:uFillTx/>
                <a:latin typeface="Noto Sans CJK JP Bold" pitchFamily="34" charset="-128"/>
                <a:ea typeface="Noto Sans CJK JP Bold" pitchFamily="34" charset="-128"/>
                <a:cs typeface="+mn-cs"/>
              </a:rPr>
              <a:t>つながり合いを言語化してみよう</a:t>
            </a:r>
          </a:p>
        </p:txBody>
      </p:sp>
      <p:sp>
        <p:nvSpPr>
          <p:cNvPr id="17" name="テキスト ボックス 16">
            <a:extLst>
              <a:ext uri="{FF2B5EF4-FFF2-40B4-BE49-F238E27FC236}">
                <a16:creationId xmlns:a16="http://schemas.microsoft.com/office/drawing/2014/main" id="{13D14482-32E1-407A-910F-DA1F2AB3D9B5}"/>
              </a:ext>
            </a:extLst>
          </p:cNvPr>
          <p:cNvSpPr txBox="1"/>
          <p:nvPr/>
        </p:nvSpPr>
        <p:spPr>
          <a:xfrm>
            <a:off x="3048616" y="2788288"/>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rPr>
              <a:t>Step1</a:t>
            </a:r>
            <a:endParaRPr kumimoji="1" lang="ja-JP" altLang="en-US"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8" name="テキスト ボックス 17">
            <a:extLst>
              <a:ext uri="{FF2B5EF4-FFF2-40B4-BE49-F238E27FC236}">
                <a16:creationId xmlns:a16="http://schemas.microsoft.com/office/drawing/2014/main" id="{8024BB27-90AB-4415-9F5E-3476F78B8D42}"/>
              </a:ext>
            </a:extLst>
          </p:cNvPr>
          <p:cNvSpPr txBox="1"/>
          <p:nvPr/>
        </p:nvSpPr>
        <p:spPr>
          <a:xfrm>
            <a:off x="3048616" y="3814289"/>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rPr>
              <a:t>Step2</a:t>
            </a:r>
            <a:endParaRPr kumimoji="1" lang="ja-JP" altLang="en-US" sz="3733" b="1" i="0" u="none" strike="noStrike" kern="1200" cap="none" spc="0" normalizeH="0" baseline="0" noProof="0" dirty="0">
              <a:ln>
                <a:noFill/>
              </a:ln>
              <a:solidFill>
                <a:prstClr val="black">
                  <a:lumMod val="20000"/>
                  <a:lumOff val="80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9" name="テキスト ボックス 18">
            <a:extLst>
              <a:ext uri="{FF2B5EF4-FFF2-40B4-BE49-F238E27FC236}">
                <a16:creationId xmlns:a16="http://schemas.microsoft.com/office/drawing/2014/main" id="{74BCD0F6-5FBA-4489-8D19-8868D0103229}"/>
              </a:ext>
            </a:extLst>
          </p:cNvPr>
          <p:cNvSpPr txBox="1"/>
          <p:nvPr/>
        </p:nvSpPr>
        <p:spPr>
          <a:xfrm>
            <a:off x="3048616" y="4869160"/>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rPr>
              <a:t>Step3</a:t>
            </a:r>
            <a:endParaRPr kumimoji="1" lang="ja-JP" altLang="en-US" sz="3733" b="1" i="0" u="none" strike="noStrike" kern="1200" cap="none" spc="0" normalizeH="0" baseline="0" noProof="0" dirty="0">
              <a:ln>
                <a:noFill/>
              </a:ln>
              <a:solidFill>
                <a:prstClr val="black"/>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 name="テキスト ボックス 1">
            <a:extLst>
              <a:ext uri="{FF2B5EF4-FFF2-40B4-BE49-F238E27FC236}">
                <a16:creationId xmlns:a16="http://schemas.microsoft.com/office/drawing/2014/main" id="{EDD1DAD7-A265-B8FA-D27F-5296650F9071}"/>
              </a:ext>
            </a:extLst>
          </p:cNvPr>
          <p:cNvSpPr txBox="1"/>
          <p:nvPr/>
        </p:nvSpPr>
        <p:spPr>
          <a:xfrm>
            <a:off x="10325820" y="6453513"/>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55376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6D762-2F86-48CA-873A-634C86B119CC}"/>
              </a:ext>
            </a:extLst>
          </p:cNvPr>
          <p:cNvSpPr>
            <a:spLocks noGrp="1"/>
          </p:cNvSpPr>
          <p:nvPr>
            <p:ph type="title"/>
          </p:nvPr>
        </p:nvSpPr>
        <p:spPr/>
        <p:txBody>
          <a:bodyPr>
            <a:normAutofit/>
          </a:bodyPr>
          <a:lstStyle/>
          <a:p>
            <a:pPr>
              <a:spcAft>
                <a:spcPts val="1600"/>
              </a:spcAft>
              <a:defRPr/>
            </a:pPr>
            <a:r>
              <a:rPr lang="ja-JP" altLang="en-US" spc="173" dirty="0">
                <a:latin typeface="Noto Sans CJK JP Bold" pitchFamily="34" charset="-128"/>
                <a:ea typeface="Noto Sans CJK JP Bold" pitchFamily="34" charset="-128"/>
              </a:rPr>
              <a:t>つながり合いを言語化してみよう</a:t>
            </a:r>
          </a:p>
        </p:txBody>
      </p:sp>
      <p:sp>
        <p:nvSpPr>
          <p:cNvPr id="8" name="テキスト ボックス 7">
            <a:extLst>
              <a:ext uri="{FF2B5EF4-FFF2-40B4-BE49-F238E27FC236}">
                <a16:creationId xmlns:a16="http://schemas.microsoft.com/office/drawing/2014/main" id="{38D6F9B3-FFD5-4067-B606-506466CFDFF9}"/>
              </a:ext>
            </a:extLst>
          </p:cNvPr>
          <p:cNvSpPr txBox="1"/>
          <p:nvPr/>
        </p:nvSpPr>
        <p:spPr>
          <a:xfrm>
            <a:off x="1734802" y="1149813"/>
            <a:ext cx="872239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333333"/>
                </a:solidFill>
                <a:effectLst/>
                <a:uLnTx/>
                <a:uFillTx/>
                <a:ea typeface="Noto Sans CJK JP Bold"/>
                <a:cs typeface="+mn-cs"/>
              </a:rPr>
              <a:t>Step3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333333"/>
              </a:solidFill>
              <a:effectLst/>
              <a:uLnTx/>
              <a:uFillTx/>
              <a:ea typeface="Noto Sans CJK JP Bol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333333"/>
              </a:solidFill>
              <a:effectLst/>
              <a:uLnTx/>
              <a:uFillTx/>
              <a:ea typeface="Noto Sans CJK JP Bol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333333"/>
                </a:solidFill>
                <a:effectLst/>
                <a:uLnTx/>
                <a:uFillTx/>
                <a:ea typeface="Noto Sans CJK JP Bold"/>
                <a:cs typeface="+mn-cs"/>
              </a:rPr>
              <a:t>自分の存在意義や価値観と会社の方向性とのつながりを見出す</a:t>
            </a:r>
          </a:p>
        </p:txBody>
      </p:sp>
      <p:sp>
        <p:nvSpPr>
          <p:cNvPr id="11" name="テキスト ボックス 10">
            <a:extLst>
              <a:ext uri="{FF2B5EF4-FFF2-40B4-BE49-F238E27FC236}">
                <a16:creationId xmlns:a16="http://schemas.microsoft.com/office/drawing/2014/main" id="{5AE41605-F140-48BB-B11E-765AD8BBDFEF}"/>
              </a:ext>
            </a:extLst>
          </p:cNvPr>
          <p:cNvSpPr txBox="1"/>
          <p:nvPr/>
        </p:nvSpPr>
        <p:spPr>
          <a:xfrm>
            <a:off x="1734802" y="3970702"/>
            <a:ext cx="92187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E97D67"/>
                </a:solidFill>
                <a:effectLst/>
                <a:uLnTx/>
                <a:uFillTx/>
                <a:ea typeface="Noto Sans CJK JP Bold"/>
                <a:cs typeface="+mn-cs"/>
              </a:rPr>
              <a:t>明日からのやりがい</a:t>
            </a:r>
            <a:r>
              <a:rPr kumimoji="1" lang="ja-JP" altLang="en-US" sz="2000" b="0" i="0" u="none" strike="noStrike" kern="1200" cap="none" spc="0" normalizeH="0" baseline="0" noProof="0" dirty="0">
                <a:ln>
                  <a:noFill/>
                </a:ln>
                <a:solidFill>
                  <a:srgbClr val="333333"/>
                </a:solidFill>
                <a:effectLst/>
                <a:uLnTx/>
                <a:uFillTx/>
                <a:ea typeface="Noto Sans CJK JP Bold"/>
                <a:cs typeface="+mn-cs"/>
              </a:rPr>
              <a:t>や</a:t>
            </a:r>
            <a:r>
              <a:rPr kumimoji="1" lang="ja-JP" altLang="en-US" sz="2400" b="1" i="0" u="sng" strike="noStrike" kern="1200" cap="none" spc="0" normalizeH="0" baseline="0" noProof="0" dirty="0">
                <a:ln>
                  <a:noFill/>
                </a:ln>
                <a:solidFill>
                  <a:srgbClr val="E97D67"/>
                </a:solidFill>
                <a:effectLst/>
                <a:uLnTx/>
                <a:uFillTx/>
                <a:ea typeface="Noto Sans CJK JP Bold"/>
                <a:cs typeface="+mn-cs"/>
              </a:rPr>
              <a:t>仕事（現業や今後へ）の意義や意味</a:t>
            </a:r>
            <a:r>
              <a:rPr kumimoji="1" lang="ja-JP" altLang="en-US" sz="1800" b="0" i="0" u="none" strike="noStrike" kern="1200" cap="none" spc="0" normalizeH="0" baseline="0" noProof="0" dirty="0">
                <a:ln>
                  <a:noFill/>
                </a:ln>
                <a:solidFill>
                  <a:srgbClr val="333333"/>
                </a:solidFill>
                <a:effectLst/>
                <a:uLnTx/>
                <a:uFillTx/>
                <a:ea typeface="Noto Sans CJK JP Bold"/>
                <a:cs typeface="+mn-cs"/>
              </a:rPr>
              <a:t>を見出す</a:t>
            </a:r>
          </a:p>
        </p:txBody>
      </p:sp>
      <p:sp>
        <p:nvSpPr>
          <p:cNvPr id="4" name="二等辺三角形 3">
            <a:extLst>
              <a:ext uri="{FF2B5EF4-FFF2-40B4-BE49-F238E27FC236}">
                <a16:creationId xmlns:a16="http://schemas.microsoft.com/office/drawing/2014/main" id="{00A48C9D-A7CC-4693-B4C9-4A75EE0E312B}"/>
              </a:ext>
            </a:extLst>
          </p:cNvPr>
          <p:cNvSpPr/>
          <p:nvPr/>
        </p:nvSpPr>
        <p:spPr>
          <a:xfrm rot="5400000">
            <a:off x="947091" y="3937895"/>
            <a:ext cx="582646" cy="510802"/>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ea typeface="Noto Sans CJK JP Bold"/>
              <a:cs typeface="+mn-cs"/>
            </a:endParaRPr>
          </a:p>
        </p:txBody>
      </p:sp>
      <p:sp>
        <p:nvSpPr>
          <p:cNvPr id="3" name="テキスト ボックス 2">
            <a:extLst>
              <a:ext uri="{FF2B5EF4-FFF2-40B4-BE49-F238E27FC236}">
                <a16:creationId xmlns:a16="http://schemas.microsoft.com/office/drawing/2014/main" id="{D68E2F70-246A-DCDD-FF59-572D1A289D21}"/>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8009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B0EA0DE2-1B5D-F7D3-2345-9124246B20D1}"/>
              </a:ext>
            </a:extLst>
          </p:cNvPr>
          <p:cNvSpPr>
            <a:spLocks noGrp="1"/>
          </p:cNvSpPr>
          <p:nvPr>
            <p:ph type="title"/>
          </p:nvPr>
        </p:nvSpPr>
        <p:spPr>
          <a:xfrm>
            <a:off x="335360" y="246319"/>
            <a:ext cx="10972800" cy="522747"/>
          </a:xfrm>
        </p:spPr>
        <p:txBody>
          <a:bodyPr>
            <a:normAutofit/>
          </a:bodyPr>
          <a:lstStyle/>
          <a:p>
            <a:r>
              <a:rPr kumimoji="1" lang="ja-JP" altLang="en-US" dirty="0"/>
              <a:t>現業と自分の</a:t>
            </a:r>
            <a:r>
              <a:rPr lang="ja-JP" altLang="en-US" dirty="0"/>
              <a:t>存在意義や価値観のつながりを言語化しよう</a:t>
            </a:r>
            <a:r>
              <a:rPr kumimoji="1" lang="ja-JP" altLang="en-US" dirty="0"/>
              <a:t>（５分）</a:t>
            </a:r>
          </a:p>
        </p:txBody>
      </p:sp>
      <p:sp>
        <p:nvSpPr>
          <p:cNvPr id="3" name="TextBox 17">
            <a:extLst>
              <a:ext uri="{FF2B5EF4-FFF2-40B4-BE49-F238E27FC236}">
                <a16:creationId xmlns:a16="http://schemas.microsoft.com/office/drawing/2014/main" id="{018D73CF-B930-EC8B-5844-5E6F7CCEAC0F}"/>
              </a:ext>
            </a:extLst>
          </p:cNvPr>
          <p:cNvSpPr txBox="1"/>
          <p:nvPr/>
        </p:nvSpPr>
        <p:spPr>
          <a:xfrm>
            <a:off x="435216" y="1935435"/>
            <a:ext cx="11566724" cy="2164247"/>
          </a:xfrm>
          <a:prstGeom prst="rect">
            <a:avLst/>
          </a:prstGeom>
        </p:spPr>
        <p:txBody>
          <a:bodyPr wrap="square" lIns="0" tIns="0" rIns="0" bIns="0" rtlCol="0" anchor="t">
            <a:spAutoFit/>
          </a:bodyPr>
          <a:lstStyle/>
          <a:p>
            <a:pPr marL="342900" indent="-342900" defTabSz="812820">
              <a:lnSpc>
                <a:spcPct val="150000"/>
              </a:lnSpc>
              <a:buClr>
                <a:schemeClr val="accent1">
                  <a:lumMod val="75000"/>
                </a:schemeClr>
              </a:buClr>
              <a:buFont typeface="Wingdings" panose="05000000000000000000" pitchFamily="2" charset="2"/>
              <a:buChar char="n"/>
              <a:defRPr/>
            </a:pPr>
            <a:r>
              <a:rPr kumimoji="0" lang="en-US" altLang="ja-JP" sz="2400" dirty="0">
                <a:solidFill>
                  <a:prstClr val="black"/>
                </a:solidFill>
                <a:latin typeface="+mn-ea"/>
              </a:rPr>
              <a:t>Step</a:t>
            </a:r>
            <a:r>
              <a:rPr kumimoji="0" lang="ja-JP" altLang="en-US" sz="2400" dirty="0">
                <a:solidFill>
                  <a:prstClr val="black"/>
                </a:solidFill>
                <a:latin typeface="+mn-ea"/>
              </a:rPr>
              <a:t>１を踏まえて、現業を通じて自分のどんな自分の</a:t>
            </a:r>
            <a:r>
              <a:rPr kumimoji="0" lang="ja-JP" altLang="en-US" sz="2400" dirty="0">
                <a:latin typeface="+mn-ea"/>
              </a:rPr>
              <a:t>存在意義や価値観</a:t>
            </a:r>
            <a:r>
              <a:rPr kumimoji="0" lang="ja-JP" altLang="en-US" sz="2400" dirty="0">
                <a:solidFill>
                  <a:prstClr val="black"/>
                </a:solidFill>
                <a:latin typeface="+mn-ea"/>
              </a:rPr>
              <a:t>を</a:t>
            </a:r>
            <a:endParaRPr kumimoji="0" lang="en-US" altLang="ja-JP" sz="2400" dirty="0">
              <a:solidFill>
                <a:prstClr val="black"/>
              </a:solidFill>
              <a:latin typeface="+mn-ea"/>
            </a:endParaRPr>
          </a:p>
          <a:p>
            <a:pPr defTabSz="812820">
              <a:lnSpc>
                <a:spcPct val="150000"/>
              </a:lnSpc>
              <a:defRPr/>
            </a:pPr>
            <a:r>
              <a:rPr kumimoji="0" lang="ja-JP" altLang="en-US" sz="2400" dirty="0">
                <a:solidFill>
                  <a:prstClr val="black"/>
                </a:solidFill>
                <a:latin typeface="+mn-ea"/>
              </a:rPr>
              <a:t>実現したいですか？</a:t>
            </a:r>
            <a:endParaRPr kumimoji="0" lang="en-US" altLang="ja-JP" sz="2400" dirty="0">
              <a:solidFill>
                <a:prstClr val="black"/>
              </a:solidFill>
              <a:latin typeface="+mn-ea"/>
            </a:endParaRPr>
          </a:p>
          <a:p>
            <a:pPr defTabSz="812820">
              <a:lnSpc>
                <a:spcPct val="150000"/>
              </a:lnSpc>
              <a:defRPr/>
            </a:pPr>
            <a:endParaRPr kumimoji="0" lang="en-US" altLang="ja-JP" sz="2400" dirty="0">
              <a:solidFill>
                <a:prstClr val="black"/>
              </a:solidFill>
              <a:latin typeface="+mn-ea"/>
            </a:endParaRPr>
          </a:p>
          <a:p>
            <a:pPr defTabSz="812820">
              <a:lnSpc>
                <a:spcPct val="150000"/>
              </a:lnSpc>
              <a:defRPr/>
            </a:pPr>
            <a:r>
              <a:rPr kumimoji="0" lang="en-US" altLang="ja-JP" sz="2400" spc="967" dirty="0">
                <a:solidFill>
                  <a:prstClr val="black"/>
                </a:solidFill>
                <a:latin typeface="+mn-ea"/>
              </a:rPr>
              <a:t>※</a:t>
            </a:r>
            <a:r>
              <a:rPr kumimoji="0" lang="ja-JP" altLang="en-US" sz="2400" spc="967" dirty="0">
                <a:solidFill>
                  <a:prstClr val="black"/>
                </a:solidFill>
                <a:latin typeface="+mn-ea"/>
              </a:rPr>
              <a:t>個人作業</a:t>
            </a:r>
            <a:endParaRPr kumimoji="0" lang="en-US" altLang="ja-JP" sz="2400" spc="967" dirty="0">
              <a:solidFill>
                <a:prstClr val="black"/>
              </a:solidFill>
              <a:latin typeface="+mn-ea"/>
            </a:endParaRPr>
          </a:p>
        </p:txBody>
      </p:sp>
      <p:sp>
        <p:nvSpPr>
          <p:cNvPr id="4" name="テキスト ボックス 3">
            <a:extLst>
              <a:ext uri="{FF2B5EF4-FFF2-40B4-BE49-F238E27FC236}">
                <a16:creationId xmlns:a16="http://schemas.microsoft.com/office/drawing/2014/main" id="{0C0D6BD9-F0EB-596D-8263-77C20289468C}"/>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4565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52BC699E-BA6D-93C6-7B69-BC181D58DA11}"/>
              </a:ext>
            </a:extLst>
          </p:cNvPr>
          <p:cNvSpPr>
            <a:spLocks noGrp="1"/>
          </p:cNvSpPr>
          <p:nvPr>
            <p:ph type="title"/>
          </p:nvPr>
        </p:nvSpPr>
        <p:spPr>
          <a:xfrm>
            <a:off x="335360" y="246319"/>
            <a:ext cx="10972800" cy="522747"/>
          </a:xfrm>
        </p:spPr>
        <p:txBody>
          <a:bodyPr>
            <a:normAutofit/>
          </a:bodyPr>
          <a:lstStyle/>
          <a:p>
            <a:r>
              <a:rPr kumimoji="1" lang="ja-JP" altLang="en-US" dirty="0"/>
              <a:t>現業と自分の</a:t>
            </a:r>
            <a:r>
              <a:rPr lang="ja-JP" altLang="en-US" dirty="0"/>
              <a:t>存在意義や価値観のつながりを言語化しよう</a:t>
            </a:r>
            <a:r>
              <a:rPr kumimoji="1" lang="ja-JP" altLang="en-US" dirty="0"/>
              <a:t>（５分）</a:t>
            </a:r>
          </a:p>
        </p:txBody>
      </p:sp>
      <p:sp>
        <p:nvSpPr>
          <p:cNvPr id="3" name="TextBox 17">
            <a:extLst>
              <a:ext uri="{FF2B5EF4-FFF2-40B4-BE49-F238E27FC236}">
                <a16:creationId xmlns:a16="http://schemas.microsoft.com/office/drawing/2014/main" id="{A46F13FE-5B11-BA0E-B51A-4D0DCCC1C260}"/>
              </a:ext>
            </a:extLst>
          </p:cNvPr>
          <p:cNvSpPr txBox="1"/>
          <p:nvPr/>
        </p:nvSpPr>
        <p:spPr>
          <a:xfrm>
            <a:off x="480371" y="1280680"/>
            <a:ext cx="11566724" cy="880177"/>
          </a:xfrm>
          <a:prstGeom prst="rect">
            <a:avLst/>
          </a:prstGeom>
        </p:spPr>
        <p:txBody>
          <a:bodyPr wrap="square" lIns="0" tIns="0" rIns="0" bIns="0" rtlCol="0" anchor="t">
            <a:spAutoFit/>
          </a:bodyPr>
          <a:lstStyle/>
          <a:p>
            <a:pPr marL="342900" indent="-342900" defTabSz="812820">
              <a:lnSpc>
                <a:spcPct val="150000"/>
              </a:lnSpc>
              <a:buClr>
                <a:schemeClr val="accent1">
                  <a:lumMod val="75000"/>
                </a:schemeClr>
              </a:buClr>
              <a:buFont typeface="Wingdings" panose="05000000000000000000" pitchFamily="2" charset="2"/>
              <a:buChar char="n"/>
              <a:defRPr/>
            </a:pPr>
            <a:r>
              <a:rPr kumimoji="0" lang="ja-JP" altLang="en-US" sz="2000" dirty="0">
                <a:solidFill>
                  <a:prstClr val="black"/>
                </a:solidFill>
                <a:latin typeface="+mn-ea"/>
              </a:rPr>
              <a:t>あなたが現在の所属で働く意味、自分の</a:t>
            </a:r>
            <a:r>
              <a:rPr kumimoji="0" lang="ja-JP" altLang="en-US" sz="2000" dirty="0">
                <a:latin typeface="+mn-ea"/>
              </a:rPr>
              <a:t>存在意義や価値観</a:t>
            </a:r>
            <a:r>
              <a:rPr kumimoji="0" lang="ja-JP" altLang="en-US" sz="2000" dirty="0">
                <a:solidFill>
                  <a:prstClr val="black"/>
                </a:solidFill>
                <a:latin typeface="+mn-ea"/>
              </a:rPr>
              <a:t>は何でしょう？</a:t>
            </a:r>
            <a:endParaRPr kumimoji="0" lang="en-US" altLang="ja-JP" sz="2000" dirty="0">
              <a:solidFill>
                <a:prstClr val="black"/>
              </a:solidFill>
              <a:latin typeface="+mn-ea"/>
            </a:endParaRPr>
          </a:p>
          <a:p>
            <a:pPr defTabSz="812820">
              <a:lnSpc>
                <a:spcPct val="150000"/>
              </a:lnSpc>
              <a:defRPr/>
            </a:pPr>
            <a:r>
              <a:rPr kumimoji="0" lang="ja-JP" altLang="en-US" sz="2000" dirty="0">
                <a:solidFill>
                  <a:prstClr val="black"/>
                </a:solidFill>
                <a:latin typeface="+mn-ea"/>
              </a:rPr>
              <a:t>ここまでのワークを通して見つかった下記の図のつながりの部分を言語化してみましょう</a:t>
            </a:r>
            <a:endParaRPr kumimoji="0" lang="en-US" altLang="ja-JP" sz="2000" dirty="0">
              <a:solidFill>
                <a:prstClr val="black"/>
              </a:solidFill>
              <a:latin typeface="+mn-ea"/>
            </a:endParaRPr>
          </a:p>
        </p:txBody>
      </p:sp>
      <p:graphicFrame>
        <p:nvGraphicFramePr>
          <p:cNvPr id="4" name="表 3">
            <a:extLst>
              <a:ext uri="{FF2B5EF4-FFF2-40B4-BE49-F238E27FC236}">
                <a16:creationId xmlns:a16="http://schemas.microsoft.com/office/drawing/2014/main" id="{4F0039E9-6CFB-6D17-F7C2-18C0DE8A5C68}"/>
              </a:ext>
            </a:extLst>
          </p:cNvPr>
          <p:cNvGraphicFramePr>
            <a:graphicFrameLocks noGrp="1"/>
          </p:cNvGraphicFramePr>
          <p:nvPr>
            <p:extLst>
              <p:ext uri="{D42A27DB-BD31-4B8C-83A1-F6EECF244321}">
                <p14:modId xmlns:p14="http://schemas.microsoft.com/office/powerpoint/2010/main" val="2434403437"/>
              </p:ext>
            </p:extLst>
          </p:nvPr>
        </p:nvGraphicFramePr>
        <p:xfrm>
          <a:off x="1981716" y="2767429"/>
          <a:ext cx="9023150" cy="2959770"/>
        </p:xfrm>
        <a:graphic>
          <a:graphicData uri="http://schemas.openxmlformats.org/drawingml/2006/table">
            <a:tbl>
              <a:tblPr/>
              <a:tblGrid>
                <a:gridCol w="360926">
                  <a:extLst>
                    <a:ext uri="{9D8B030D-6E8A-4147-A177-3AD203B41FA5}">
                      <a16:colId xmlns:a16="http://schemas.microsoft.com/office/drawing/2014/main" val="551312426"/>
                    </a:ext>
                  </a:extLst>
                </a:gridCol>
                <a:gridCol w="360926">
                  <a:extLst>
                    <a:ext uri="{9D8B030D-6E8A-4147-A177-3AD203B41FA5}">
                      <a16:colId xmlns:a16="http://schemas.microsoft.com/office/drawing/2014/main" val="1303148837"/>
                    </a:ext>
                  </a:extLst>
                </a:gridCol>
                <a:gridCol w="360926">
                  <a:extLst>
                    <a:ext uri="{9D8B030D-6E8A-4147-A177-3AD203B41FA5}">
                      <a16:colId xmlns:a16="http://schemas.microsoft.com/office/drawing/2014/main" val="4035667945"/>
                    </a:ext>
                  </a:extLst>
                </a:gridCol>
                <a:gridCol w="360926">
                  <a:extLst>
                    <a:ext uri="{9D8B030D-6E8A-4147-A177-3AD203B41FA5}">
                      <a16:colId xmlns:a16="http://schemas.microsoft.com/office/drawing/2014/main" val="4039294475"/>
                    </a:ext>
                  </a:extLst>
                </a:gridCol>
                <a:gridCol w="360926">
                  <a:extLst>
                    <a:ext uri="{9D8B030D-6E8A-4147-A177-3AD203B41FA5}">
                      <a16:colId xmlns:a16="http://schemas.microsoft.com/office/drawing/2014/main" val="3116179285"/>
                    </a:ext>
                  </a:extLst>
                </a:gridCol>
                <a:gridCol w="360926">
                  <a:extLst>
                    <a:ext uri="{9D8B030D-6E8A-4147-A177-3AD203B41FA5}">
                      <a16:colId xmlns:a16="http://schemas.microsoft.com/office/drawing/2014/main" val="1660867264"/>
                    </a:ext>
                  </a:extLst>
                </a:gridCol>
                <a:gridCol w="360926">
                  <a:extLst>
                    <a:ext uri="{9D8B030D-6E8A-4147-A177-3AD203B41FA5}">
                      <a16:colId xmlns:a16="http://schemas.microsoft.com/office/drawing/2014/main" val="3395817576"/>
                    </a:ext>
                  </a:extLst>
                </a:gridCol>
                <a:gridCol w="360926">
                  <a:extLst>
                    <a:ext uri="{9D8B030D-6E8A-4147-A177-3AD203B41FA5}">
                      <a16:colId xmlns:a16="http://schemas.microsoft.com/office/drawing/2014/main" val="978162255"/>
                    </a:ext>
                  </a:extLst>
                </a:gridCol>
                <a:gridCol w="360926">
                  <a:extLst>
                    <a:ext uri="{9D8B030D-6E8A-4147-A177-3AD203B41FA5}">
                      <a16:colId xmlns:a16="http://schemas.microsoft.com/office/drawing/2014/main" val="2671671212"/>
                    </a:ext>
                  </a:extLst>
                </a:gridCol>
                <a:gridCol w="360926">
                  <a:extLst>
                    <a:ext uri="{9D8B030D-6E8A-4147-A177-3AD203B41FA5}">
                      <a16:colId xmlns:a16="http://schemas.microsoft.com/office/drawing/2014/main" val="3507412352"/>
                    </a:ext>
                  </a:extLst>
                </a:gridCol>
                <a:gridCol w="360926">
                  <a:extLst>
                    <a:ext uri="{9D8B030D-6E8A-4147-A177-3AD203B41FA5}">
                      <a16:colId xmlns:a16="http://schemas.microsoft.com/office/drawing/2014/main" val="3519435746"/>
                    </a:ext>
                  </a:extLst>
                </a:gridCol>
                <a:gridCol w="360926">
                  <a:extLst>
                    <a:ext uri="{9D8B030D-6E8A-4147-A177-3AD203B41FA5}">
                      <a16:colId xmlns:a16="http://schemas.microsoft.com/office/drawing/2014/main" val="551875394"/>
                    </a:ext>
                  </a:extLst>
                </a:gridCol>
                <a:gridCol w="360926">
                  <a:extLst>
                    <a:ext uri="{9D8B030D-6E8A-4147-A177-3AD203B41FA5}">
                      <a16:colId xmlns:a16="http://schemas.microsoft.com/office/drawing/2014/main" val="2890994879"/>
                    </a:ext>
                  </a:extLst>
                </a:gridCol>
                <a:gridCol w="360926">
                  <a:extLst>
                    <a:ext uri="{9D8B030D-6E8A-4147-A177-3AD203B41FA5}">
                      <a16:colId xmlns:a16="http://schemas.microsoft.com/office/drawing/2014/main" val="1671441420"/>
                    </a:ext>
                  </a:extLst>
                </a:gridCol>
                <a:gridCol w="360926">
                  <a:extLst>
                    <a:ext uri="{9D8B030D-6E8A-4147-A177-3AD203B41FA5}">
                      <a16:colId xmlns:a16="http://schemas.microsoft.com/office/drawing/2014/main" val="2235741265"/>
                    </a:ext>
                  </a:extLst>
                </a:gridCol>
                <a:gridCol w="360926">
                  <a:extLst>
                    <a:ext uri="{9D8B030D-6E8A-4147-A177-3AD203B41FA5}">
                      <a16:colId xmlns:a16="http://schemas.microsoft.com/office/drawing/2014/main" val="1198464283"/>
                    </a:ext>
                  </a:extLst>
                </a:gridCol>
                <a:gridCol w="360926">
                  <a:extLst>
                    <a:ext uri="{9D8B030D-6E8A-4147-A177-3AD203B41FA5}">
                      <a16:colId xmlns:a16="http://schemas.microsoft.com/office/drawing/2014/main" val="4105122137"/>
                    </a:ext>
                  </a:extLst>
                </a:gridCol>
                <a:gridCol w="360926">
                  <a:extLst>
                    <a:ext uri="{9D8B030D-6E8A-4147-A177-3AD203B41FA5}">
                      <a16:colId xmlns:a16="http://schemas.microsoft.com/office/drawing/2014/main" val="1196198467"/>
                    </a:ext>
                  </a:extLst>
                </a:gridCol>
                <a:gridCol w="360926">
                  <a:extLst>
                    <a:ext uri="{9D8B030D-6E8A-4147-A177-3AD203B41FA5}">
                      <a16:colId xmlns:a16="http://schemas.microsoft.com/office/drawing/2014/main" val="4090092243"/>
                    </a:ext>
                  </a:extLst>
                </a:gridCol>
                <a:gridCol w="360926">
                  <a:extLst>
                    <a:ext uri="{9D8B030D-6E8A-4147-A177-3AD203B41FA5}">
                      <a16:colId xmlns:a16="http://schemas.microsoft.com/office/drawing/2014/main" val="3401012200"/>
                    </a:ext>
                  </a:extLst>
                </a:gridCol>
                <a:gridCol w="360926">
                  <a:extLst>
                    <a:ext uri="{9D8B030D-6E8A-4147-A177-3AD203B41FA5}">
                      <a16:colId xmlns:a16="http://schemas.microsoft.com/office/drawing/2014/main" val="701956720"/>
                    </a:ext>
                  </a:extLst>
                </a:gridCol>
                <a:gridCol w="360926">
                  <a:extLst>
                    <a:ext uri="{9D8B030D-6E8A-4147-A177-3AD203B41FA5}">
                      <a16:colId xmlns:a16="http://schemas.microsoft.com/office/drawing/2014/main" val="4021537362"/>
                    </a:ext>
                  </a:extLst>
                </a:gridCol>
                <a:gridCol w="360926">
                  <a:extLst>
                    <a:ext uri="{9D8B030D-6E8A-4147-A177-3AD203B41FA5}">
                      <a16:colId xmlns:a16="http://schemas.microsoft.com/office/drawing/2014/main" val="1028677196"/>
                    </a:ext>
                  </a:extLst>
                </a:gridCol>
                <a:gridCol w="360926">
                  <a:extLst>
                    <a:ext uri="{9D8B030D-6E8A-4147-A177-3AD203B41FA5}">
                      <a16:colId xmlns:a16="http://schemas.microsoft.com/office/drawing/2014/main" val="3265647350"/>
                    </a:ext>
                  </a:extLst>
                </a:gridCol>
                <a:gridCol w="360926">
                  <a:extLst>
                    <a:ext uri="{9D8B030D-6E8A-4147-A177-3AD203B41FA5}">
                      <a16:colId xmlns:a16="http://schemas.microsoft.com/office/drawing/2014/main" val="2598074919"/>
                    </a:ext>
                  </a:extLst>
                </a:gridCol>
              </a:tblGrid>
              <a:tr h="493295">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gridSpan="8">
                  <a:txBody>
                    <a:bodyPr/>
                    <a:lstStyle/>
                    <a:p>
                      <a:pPr algn="l" fontAlgn="ctr"/>
                      <a:r>
                        <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Step2</a:t>
                      </a:r>
                      <a:r>
                        <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の内容を記入</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b">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2778582881"/>
                  </a:ext>
                </a:extLst>
              </a:tr>
              <a:tr h="493295">
                <a:tc gridSpan="6">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私は現業を通じて</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8">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という会社のインパクトと</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3465885881"/>
                  </a:ext>
                </a:extLst>
              </a:tr>
              <a:tr h="493295">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2404210837"/>
                  </a:ext>
                </a:extLst>
              </a:tr>
              <a:tr h="493295">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gridSpan="9">
                  <a:txBody>
                    <a:bodyPr/>
                    <a:lstStyle/>
                    <a:p>
                      <a:pPr algn="l" fontAlgn="ctr"/>
                      <a:r>
                        <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STEP3</a:t>
                      </a:r>
                      <a:r>
                        <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の内容を記入</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3517926705"/>
                  </a:ext>
                </a:extLst>
              </a:tr>
              <a:tr h="493295">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11">
                  <a:txBody>
                    <a:bodyPr/>
                    <a:lstStyle/>
                    <a:p>
                      <a:pPr algn="l" fontAlgn="ctr"/>
                      <a:r>
                        <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という自分の存在意義や価値観</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44479672"/>
                  </a:ext>
                </a:extLst>
              </a:tr>
              <a:tr h="493295">
                <a:tc gridSpan="5">
                  <a:txBody>
                    <a:bodyPr/>
                    <a:lstStyle/>
                    <a:p>
                      <a:pPr algn="l" fontAlgn="ctr"/>
                      <a:r>
                        <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を実現します</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2401449469"/>
                  </a:ext>
                </a:extLst>
              </a:tr>
            </a:tbl>
          </a:graphicData>
        </a:graphic>
      </p:graphicFrame>
      <p:sp>
        <p:nvSpPr>
          <p:cNvPr id="5" name="テキスト ボックス 4">
            <a:extLst>
              <a:ext uri="{FF2B5EF4-FFF2-40B4-BE49-F238E27FC236}">
                <a16:creationId xmlns:a16="http://schemas.microsoft.com/office/drawing/2014/main" id="{7C5FE753-6E07-5FE5-3EC5-7B8424E92BC1}"/>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405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ADAED-FF89-424E-9DFF-836308C15DA3}"/>
              </a:ext>
            </a:extLst>
          </p:cNvPr>
          <p:cNvSpPr>
            <a:spLocks noGrp="1"/>
          </p:cNvSpPr>
          <p:nvPr>
            <p:ph type="title"/>
          </p:nvPr>
        </p:nvSpPr>
        <p:spPr>
          <a:xfrm>
            <a:off x="1176000" y="3045000"/>
            <a:ext cx="9840000" cy="768000"/>
          </a:xfrm>
        </p:spPr>
        <p:txBody>
          <a:bodyPr/>
          <a:lstStyle/>
          <a:p>
            <a:pPr algn="ctr"/>
            <a:r>
              <a:rPr kumimoji="1" lang="en-US" altLang="ja-JP" dirty="0"/>
              <a:t>END</a:t>
            </a:r>
            <a:endParaRPr kumimoji="1" lang="ja-JP" altLang="en-US" dirty="0"/>
          </a:p>
        </p:txBody>
      </p:sp>
      <p:sp>
        <p:nvSpPr>
          <p:cNvPr id="3" name="テキスト ボックス 2">
            <a:extLst>
              <a:ext uri="{FF2B5EF4-FFF2-40B4-BE49-F238E27FC236}">
                <a16:creationId xmlns:a16="http://schemas.microsoft.com/office/drawing/2014/main" id="{45875CA7-2A95-DB7F-E763-A92702596085}"/>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1302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4DE1BCBF-7DA9-85AB-3780-90F42A3EE314}"/>
              </a:ext>
            </a:extLst>
          </p:cNvPr>
          <p:cNvSpPr txBox="1">
            <a:spLocks/>
          </p:cNvSpPr>
          <p:nvPr/>
        </p:nvSpPr>
        <p:spPr>
          <a:xfrm>
            <a:off x="335360" y="246319"/>
            <a:ext cx="10972800" cy="522747"/>
          </a:xfrm>
          <a:prstGeom prst="rect">
            <a:avLst/>
          </a:prstGeom>
        </p:spPr>
        <p:txBody>
          <a:bodyPr vert="horz" lIns="91440" tIns="45720" rIns="91440" bIns="45720" rtlCol="0" anchor="ctr">
            <a:normAutofit/>
          </a:bodyPr>
          <a:lstStyle>
            <a:lvl1pPr algn="l" defTabSz="1219170" rtl="0" eaLnBrk="1" latinLnBrk="0" hangingPunct="1">
              <a:spcBef>
                <a:spcPct val="0"/>
              </a:spcBef>
              <a:buNone/>
              <a:defRPr kumimoji="1" sz="2400" kern="1200">
                <a:solidFill>
                  <a:schemeClr val="tx1"/>
                </a:solidFill>
                <a:latin typeface="+mj-lt"/>
                <a:ea typeface="+mj-ea"/>
                <a:cs typeface="+mj-cs"/>
              </a:defRPr>
            </a:lvl1pPr>
          </a:lstStyle>
          <a:p>
            <a:r>
              <a:rPr lang="ja-JP" altLang="en-US">
                <a:latin typeface="+mj-ea"/>
              </a:rPr>
              <a:t>本日のタイムスケジュール</a:t>
            </a:r>
            <a:endParaRPr lang="ja-JP" altLang="en-US" dirty="0">
              <a:latin typeface="+mj-ea"/>
            </a:endParaRPr>
          </a:p>
        </p:txBody>
      </p:sp>
      <p:graphicFrame>
        <p:nvGraphicFramePr>
          <p:cNvPr id="5" name="表 4">
            <a:extLst>
              <a:ext uri="{FF2B5EF4-FFF2-40B4-BE49-F238E27FC236}">
                <a16:creationId xmlns:a16="http://schemas.microsoft.com/office/drawing/2014/main" id="{4FAC859D-EEC5-5221-3FB9-421A9157FBBF}"/>
              </a:ext>
            </a:extLst>
          </p:cNvPr>
          <p:cNvGraphicFramePr>
            <a:graphicFrameLocks noGrp="1"/>
          </p:cNvGraphicFramePr>
          <p:nvPr>
            <p:extLst>
              <p:ext uri="{D42A27DB-BD31-4B8C-83A1-F6EECF244321}">
                <p14:modId xmlns:p14="http://schemas.microsoft.com/office/powerpoint/2010/main" val="447075022"/>
              </p:ext>
            </p:extLst>
          </p:nvPr>
        </p:nvGraphicFramePr>
        <p:xfrm>
          <a:off x="243880" y="1374003"/>
          <a:ext cx="11704240" cy="4819739"/>
        </p:xfrm>
        <a:graphic>
          <a:graphicData uri="http://schemas.openxmlformats.org/drawingml/2006/table">
            <a:tbl>
              <a:tblPr firstRow="1" bandRow="1">
                <a:tableStyleId>{3B4B98B0-60AC-42C2-AFA5-B58CD77FA1E5}</a:tableStyleId>
              </a:tblPr>
              <a:tblGrid>
                <a:gridCol w="1776023">
                  <a:extLst>
                    <a:ext uri="{9D8B030D-6E8A-4147-A177-3AD203B41FA5}">
                      <a16:colId xmlns:a16="http://schemas.microsoft.com/office/drawing/2014/main" val="3345530591"/>
                    </a:ext>
                  </a:extLst>
                </a:gridCol>
                <a:gridCol w="3052683">
                  <a:extLst>
                    <a:ext uri="{9D8B030D-6E8A-4147-A177-3AD203B41FA5}">
                      <a16:colId xmlns:a16="http://schemas.microsoft.com/office/drawing/2014/main" val="2449319582"/>
                    </a:ext>
                  </a:extLst>
                </a:gridCol>
                <a:gridCol w="6875534">
                  <a:extLst>
                    <a:ext uri="{9D8B030D-6E8A-4147-A177-3AD203B41FA5}">
                      <a16:colId xmlns:a16="http://schemas.microsoft.com/office/drawing/2014/main" val="4237993137"/>
                    </a:ext>
                  </a:extLst>
                </a:gridCol>
              </a:tblGrid>
              <a:tr h="899291">
                <a:tc>
                  <a:txBody>
                    <a:bodyPr/>
                    <a:lstStyle/>
                    <a:p>
                      <a:pPr algn="ctr"/>
                      <a:r>
                        <a:rPr kumimoji="1" lang="ja-JP" altLang="en-US" dirty="0"/>
                        <a:t>所要時間</a:t>
                      </a:r>
                    </a:p>
                  </a:txBody>
                  <a:tcPr anchor="ctr"/>
                </a:tc>
                <a:tc>
                  <a:txBody>
                    <a:bodyPr/>
                    <a:lstStyle/>
                    <a:p>
                      <a:pPr algn="ctr"/>
                      <a:r>
                        <a:rPr kumimoji="1" lang="ja-JP" altLang="en-US" dirty="0"/>
                        <a:t>目次</a:t>
                      </a:r>
                    </a:p>
                  </a:txBody>
                  <a:tcPr anchor="ctr"/>
                </a:tc>
                <a:tc>
                  <a:txBody>
                    <a:bodyPr/>
                    <a:lstStyle/>
                    <a:p>
                      <a:pPr algn="ctr"/>
                      <a:r>
                        <a:rPr kumimoji="1" lang="ja-JP" altLang="en-US" dirty="0"/>
                        <a:t>内容</a:t>
                      </a:r>
                    </a:p>
                  </a:txBody>
                  <a:tcPr anchor="ctr"/>
                </a:tc>
                <a:extLst>
                  <a:ext uri="{0D108BD9-81ED-4DB2-BD59-A6C34878D82A}">
                    <a16:rowId xmlns:a16="http://schemas.microsoft.com/office/drawing/2014/main" val="3489409557"/>
                  </a:ext>
                </a:extLst>
              </a:tr>
              <a:tr h="899291">
                <a:tc>
                  <a:txBody>
                    <a:bodyPr/>
                    <a:lstStyle/>
                    <a:p>
                      <a:pPr algn="ctr"/>
                      <a:r>
                        <a:rPr kumimoji="1" lang="en-US" altLang="ja-JP" b="1" dirty="0"/>
                        <a:t>5</a:t>
                      </a:r>
                      <a:r>
                        <a:rPr kumimoji="1" lang="ja-JP" altLang="en-US" b="1" dirty="0"/>
                        <a:t>分</a:t>
                      </a:r>
                    </a:p>
                  </a:txBody>
                  <a:tcPr anchor="ctr"/>
                </a:tc>
                <a:tc>
                  <a:txBody>
                    <a:bodyPr/>
                    <a:lstStyle/>
                    <a:p>
                      <a:pPr algn="ctr"/>
                      <a:r>
                        <a:rPr kumimoji="1" lang="ja-JP" altLang="en-US" b="1" dirty="0"/>
                        <a:t>背景と目的</a:t>
                      </a:r>
                    </a:p>
                  </a:txBody>
                  <a:tcPr anchor="ctr"/>
                </a:tc>
                <a:tc>
                  <a:txBody>
                    <a:bodyPr/>
                    <a:lstStyle/>
                    <a:p>
                      <a:pPr algn="l"/>
                      <a:r>
                        <a:rPr kumimoji="1" lang="ja-JP" altLang="en-US" b="1" dirty="0"/>
                        <a:t>オリエンテーション・目的</a:t>
                      </a:r>
                    </a:p>
                  </a:txBody>
                  <a:tcPr anchor="ctr"/>
                </a:tc>
                <a:extLst>
                  <a:ext uri="{0D108BD9-81ED-4DB2-BD59-A6C34878D82A}">
                    <a16:rowId xmlns:a16="http://schemas.microsoft.com/office/drawing/2014/main" val="1501195076"/>
                  </a:ext>
                </a:extLst>
              </a:tr>
              <a:tr h="912349">
                <a:tc>
                  <a:txBody>
                    <a:bodyPr/>
                    <a:lstStyle/>
                    <a:p>
                      <a:pPr algn="ctr"/>
                      <a:r>
                        <a:rPr kumimoji="1" lang="en-US" altLang="ja-JP" b="1" dirty="0"/>
                        <a:t>25</a:t>
                      </a:r>
                      <a:r>
                        <a:rPr kumimoji="1" lang="ja-JP" altLang="en-US" b="1" dirty="0"/>
                        <a:t>分</a:t>
                      </a:r>
                    </a:p>
                  </a:txBody>
                  <a:tcPr anchor="ctr"/>
                </a:tc>
                <a:tc>
                  <a:txBody>
                    <a:bodyPr/>
                    <a:lstStyle/>
                    <a:p>
                      <a:pPr algn="ctr"/>
                      <a:r>
                        <a:rPr kumimoji="1" lang="ja-JP" altLang="en-US" b="1" dirty="0"/>
                        <a:t>個人の</a:t>
                      </a:r>
                      <a:endParaRPr kumimoji="1" lang="en-US" altLang="ja-JP" b="1" dirty="0"/>
                    </a:p>
                    <a:p>
                      <a:pPr algn="ctr"/>
                      <a:r>
                        <a:rPr kumimoji="1" lang="ja-JP" altLang="en-US" b="1" dirty="0"/>
                        <a:t>存在意義や価値観</a:t>
                      </a:r>
                      <a:endParaRPr kumimoji="1" lang="en-US" altLang="ja-JP" b="1" dirty="0"/>
                    </a:p>
                  </a:txBody>
                  <a:tcPr anchor="ctr"/>
                </a:tc>
                <a:tc>
                  <a:txBody>
                    <a:bodyPr/>
                    <a:lstStyle/>
                    <a:p>
                      <a:pPr algn="l"/>
                      <a:r>
                        <a:rPr kumimoji="1" lang="en-US" altLang="ja-JP" b="1" dirty="0"/>
                        <a:t>Step</a:t>
                      </a:r>
                      <a:r>
                        <a:rPr kumimoji="1" lang="ja-JP" altLang="en-US" b="1" dirty="0"/>
                        <a:t>１</a:t>
                      </a:r>
                      <a:endParaRPr kumimoji="1" lang="en-US" altLang="ja-JP" b="1" dirty="0"/>
                    </a:p>
                    <a:p>
                      <a:pPr algn="l"/>
                      <a:r>
                        <a:rPr kumimoji="1" lang="ja-JP" altLang="en-US" b="1" dirty="0"/>
                        <a:t>個人の存在意義や価値観を言語化してみよう</a:t>
                      </a:r>
                    </a:p>
                  </a:txBody>
                  <a:tcPr anchor="ctr"/>
                </a:tc>
                <a:extLst>
                  <a:ext uri="{0D108BD9-81ED-4DB2-BD59-A6C34878D82A}">
                    <a16:rowId xmlns:a16="http://schemas.microsoft.com/office/drawing/2014/main" val="616317154"/>
                  </a:ext>
                </a:extLst>
              </a:tr>
              <a:tr h="899291">
                <a:tc>
                  <a:txBody>
                    <a:bodyPr/>
                    <a:lstStyle/>
                    <a:p>
                      <a:pPr algn="ctr"/>
                      <a:r>
                        <a:rPr kumimoji="1" lang="en-US" altLang="ja-JP" b="1" dirty="0"/>
                        <a:t>15</a:t>
                      </a:r>
                      <a:r>
                        <a:rPr kumimoji="1" lang="ja-JP" altLang="en-US" b="1" dirty="0"/>
                        <a:t>分</a:t>
                      </a:r>
                    </a:p>
                  </a:txBody>
                  <a:tcPr anchor="ctr"/>
                </a:tc>
                <a:tc>
                  <a:txBody>
                    <a:bodyPr/>
                    <a:lstStyle/>
                    <a:p>
                      <a:pPr algn="ctr"/>
                      <a:r>
                        <a:rPr kumimoji="1" lang="ja-JP" altLang="en-US" b="1" dirty="0"/>
                        <a:t>インパクト</a:t>
                      </a:r>
                    </a:p>
                  </a:txBody>
                  <a:tcPr anchor="ctr"/>
                </a:tc>
                <a:tc>
                  <a:txBody>
                    <a:bodyPr/>
                    <a:lstStyle/>
                    <a:p>
                      <a:pPr algn="l"/>
                      <a:r>
                        <a:rPr kumimoji="1" lang="en-US" altLang="ja-JP" b="1" dirty="0"/>
                        <a:t>Step</a:t>
                      </a:r>
                      <a:r>
                        <a:rPr kumimoji="1" lang="ja-JP" altLang="en-US" b="1" dirty="0"/>
                        <a:t>２</a:t>
                      </a:r>
                      <a:endParaRPr kumimoji="1" lang="en-US" altLang="ja-JP" b="1" dirty="0"/>
                    </a:p>
                    <a:p>
                      <a:pPr algn="l"/>
                      <a:r>
                        <a:rPr kumimoji="1" lang="ja-JP" altLang="en-US" b="1" dirty="0"/>
                        <a:t>インパクトについて</a:t>
                      </a:r>
                      <a:endParaRPr kumimoji="1" lang="en-US" altLang="ja-JP" b="1" dirty="0"/>
                    </a:p>
                  </a:txBody>
                  <a:tcPr anchor="ctr"/>
                </a:tc>
                <a:extLst>
                  <a:ext uri="{0D108BD9-81ED-4DB2-BD59-A6C34878D82A}">
                    <a16:rowId xmlns:a16="http://schemas.microsoft.com/office/drawing/2014/main" val="2814095095"/>
                  </a:ext>
                </a:extLst>
              </a:tr>
              <a:tr h="1209517">
                <a:tc>
                  <a:txBody>
                    <a:bodyPr/>
                    <a:lstStyle/>
                    <a:p>
                      <a:pPr algn="ctr"/>
                      <a:r>
                        <a:rPr kumimoji="1" lang="en-US" altLang="ja-JP" b="1" dirty="0"/>
                        <a:t>15</a:t>
                      </a:r>
                      <a:r>
                        <a:rPr kumimoji="1" lang="ja-JP" altLang="en-US" b="1" dirty="0"/>
                        <a:t>分</a:t>
                      </a:r>
                    </a:p>
                  </a:txBody>
                  <a:tcPr anchor="ctr"/>
                </a:tc>
                <a:tc>
                  <a:txBody>
                    <a:bodyPr/>
                    <a:lstStyle/>
                    <a:p>
                      <a:pPr algn="ctr"/>
                      <a:r>
                        <a:rPr kumimoji="1" lang="ja-JP" altLang="en-US" b="1" dirty="0"/>
                        <a:t>つながる</a:t>
                      </a:r>
                    </a:p>
                  </a:txBody>
                  <a:tcPr anchor="ctr"/>
                </a:tc>
                <a:tc>
                  <a:txBody>
                    <a:bodyPr/>
                    <a:lstStyle/>
                    <a:p>
                      <a:pPr algn="l"/>
                      <a:r>
                        <a:rPr kumimoji="1" lang="en-US" altLang="ja-JP" b="1" dirty="0"/>
                        <a:t>Step</a:t>
                      </a:r>
                      <a:r>
                        <a:rPr kumimoji="1" lang="ja-JP" altLang="en-US" b="1" dirty="0"/>
                        <a:t>３</a:t>
                      </a:r>
                      <a:endParaRPr kumimoji="1" lang="en-US" altLang="ja-JP" b="1" dirty="0"/>
                    </a:p>
                    <a:p>
                      <a:pPr algn="l"/>
                      <a:r>
                        <a:rPr kumimoji="1" lang="ja-JP" altLang="en-US" b="1" dirty="0"/>
                        <a:t>つながり合いを言語化してみよう</a:t>
                      </a:r>
                      <a:endParaRPr kumimoji="1" lang="en-US" altLang="ja-JP" b="1" dirty="0"/>
                    </a:p>
                  </a:txBody>
                  <a:tcPr anchor="ctr"/>
                </a:tc>
                <a:extLst>
                  <a:ext uri="{0D108BD9-81ED-4DB2-BD59-A6C34878D82A}">
                    <a16:rowId xmlns:a16="http://schemas.microsoft.com/office/drawing/2014/main" val="3285952021"/>
                  </a:ext>
                </a:extLst>
              </a:tr>
            </a:tbl>
          </a:graphicData>
        </a:graphic>
      </p:graphicFrame>
      <p:sp>
        <p:nvSpPr>
          <p:cNvPr id="2" name="テキスト ボックス 1">
            <a:extLst>
              <a:ext uri="{FF2B5EF4-FFF2-40B4-BE49-F238E27FC236}">
                <a16:creationId xmlns:a16="http://schemas.microsoft.com/office/drawing/2014/main" id="{BBE7F1DF-48D4-6FFE-5826-A5777BC2D2CA}"/>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27060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DA0E149-291D-4B4A-A7ED-7254CDAC491F}"/>
              </a:ext>
            </a:extLst>
          </p:cNvPr>
          <p:cNvSpPr>
            <a:spLocks noChangeArrowheads="1"/>
          </p:cNvSpPr>
          <p:nvPr/>
        </p:nvSpPr>
        <p:spPr bwMode="auto">
          <a:xfrm>
            <a:off x="5032824" y="2904898"/>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white">
                    <a:lumMod val="65000"/>
                  </a:prstClr>
                </a:solidFill>
                <a:effectLst/>
                <a:uLnTx/>
                <a:uFillTx/>
                <a:latin typeface="Noto Sans CJK JP Bold" pitchFamily="34" charset="-128"/>
                <a:ea typeface="Noto Sans CJK JP Bold" pitchFamily="34" charset="-128"/>
                <a:cs typeface="+mn-cs"/>
              </a:rPr>
              <a:t>自分の価値観を言語化してみよう</a:t>
            </a:r>
          </a:p>
        </p:txBody>
      </p:sp>
      <p:sp>
        <p:nvSpPr>
          <p:cNvPr id="10" name="Text Box 6">
            <a:extLst>
              <a:ext uri="{FF2B5EF4-FFF2-40B4-BE49-F238E27FC236}">
                <a16:creationId xmlns:a16="http://schemas.microsoft.com/office/drawing/2014/main" id="{351BFFE6-DBCF-4098-ADEA-C80F8C2413D8}"/>
              </a:ext>
            </a:extLst>
          </p:cNvPr>
          <p:cNvSpPr txBox="1">
            <a:spLocks noChangeArrowheads="1"/>
          </p:cNvSpPr>
          <p:nvPr/>
        </p:nvSpPr>
        <p:spPr bwMode="auto">
          <a:xfrm>
            <a:off x="4934650" y="473386"/>
            <a:ext cx="3338350" cy="5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144000" anchor="ctr" anchorCtr="0">
            <a:spAutoFit/>
          </a:bodyPr>
          <a:lstStyle>
            <a:lvl1pPr marL="342900" indent="-342900" eaLnBrk="0" hangingPunct="0">
              <a:defRPr kumimoji="1" sz="3600">
                <a:solidFill>
                  <a:schemeClr val="tx1"/>
                </a:solidFill>
                <a:latin typeface="メイリオ" pitchFamily="50" charset="-128"/>
                <a:ea typeface="メイリオ" pitchFamily="50" charset="-128"/>
                <a:cs typeface="メイリオ" pitchFamily="50" charset="-128"/>
              </a:defRPr>
            </a:lvl1pPr>
            <a:lvl2pPr marL="742950" indent="-285750" eaLnBrk="0" hangingPunct="0">
              <a:defRPr kumimoji="1" sz="3600">
                <a:solidFill>
                  <a:schemeClr val="tx1"/>
                </a:solidFill>
                <a:latin typeface="メイリオ" pitchFamily="50" charset="-128"/>
                <a:ea typeface="メイリオ" pitchFamily="50" charset="-128"/>
                <a:cs typeface="メイリオ" pitchFamily="50" charset="-128"/>
              </a:defRPr>
            </a:lvl2pPr>
            <a:lvl3pPr marL="1143000" indent="-228600" eaLnBrk="0" hangingPunct="0">
              <a:defRPr kumimoji="1" sz="3600">
                <a:solidFill>
                  <a:schemeClr val="tx1"/>
                </a:solidFill>
                <a:latin typeface="メイリオ" pitchFamily="50" charset="-128"/>
                <a:ea typeface="メイリオ" pitchFamily="50" charset="-128"/>
                <a:cs typeface="メイリオ" pitchFamily="50" charset="-128"/>
              </a:defRPr>
            </a:lvl3pPr>
            <a:lvl4pPr marL="1600200" indent="-228600" eaLnBrk="0" hangingPunct="0">
              <a:defRPr kumimoji="1" sz="3600">
                <a:solidFill>
                  <a:schemeClr val="tx1"/>
                </a:solidFill>
                <a:latin typeface="メイリオ" pitchFamily="50" charset="-128"/>
                <a:ea typeface="メイリオ" pitchFamily="50" charset="-128"/>
                <a:cs typeface="メイリオ" pitchFamily="50" charset="-128"/>
              </a:defRPr>
            </a:lvl4pPr>
            <a:lvl5pPr marL="2057400" indent="-228600" eaLnBrk="0" hangingPunct="0">
              <a:defRPr kumimoji="1" sz="3600">
                <a:solidFill>
                  <a:schemeClr val="tx1"/>
                </a:solidFill>
                <a:latin typeface="メイリオ" pitchFamily="50" charset="-128"/>
                <a:ea typeface="メイリオ" pitchFamily="50" charset="-128"/>
                <a:cs typeface="メイリオ" pitchFamily="50" charset="-128"/>
              </a:defRPr>
            </a:lvl5pPr>
            <a:lvl6pPr marL="25146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6pPr>
            <a:lvl7pPr marL="29718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7pPr>
            <a:lvl8pPr marL="34290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8pPr>
            <a:lvl9pPr marL="3886200" indent="-228600" algn="ctr" eaLnBrk="0" fontAlgn="base" hangingPunct="0">
              <a:spcBef>
                <a:spcPct val="50000"/>
              </a:spcBef>
              <a:spcAft>
                <a:spcPct val="0"/>
              </a:spcAft>
              <a:defRPr kumimoji="1" sz="3600">
                <a:solidFill>
                  <a:schemeClr val="tx1"/>
                </a:solidFill>
                <a:latin typeface="メイリオ" pitchFamily="50" charset="-128"/>
                <a:ea typeface="メイリオ" pitchFamily="50" charset="-128"/>
                <a:cs typeface="メイリオ" pitchFamily="50" charset="-128"/>
              </a:defRPr>
            </a:lvl9pPr>
          </a:lstStyle>
          <a:p>
            <a:pPr marL="342900" marR="0" lvl="0" indent="-342900" algn="ctr" defTabSz="914400" rtl="0" eaLnBrk="1" fontAlgn="auto" latinLnBrk="0" hangingPunct="1">
              <a:lnSpc>
                <a:spcPct val="90000"/>
              </a:lnSpc>
              <a:spcBef>
                <a:spcPct val="50000"/>
              </a:spcBef>
              <a:spcAft>
                <a:spcPts val="0"/>
              </a:spcAft>
              <a:buClr>
                <a:srgbClr val="6699FF"/>
              </a:buClr>
              <a:buSzPct val="60000"/>
              <a:buFontTx/>
              <a:buNone/>
              <a:tabLst/>
              <a:defRPr/>
            </a:pPr>
            <a:r>
              <a:rPr kumimoji="1" lang="en-US" altLang="ja-JP" sz="2667" b="1" i="0" u="sng" strike="noStrike" kern="1200" cap="none" spc="253" normalizeH="0" baseline="0" noProof="0" dirty="0">
                <a:ln>
                  <a:noFill/>
                </a:ln>
                <a:solidFill>
                  <a:prstClr val="black"/>
                </a:solidFill>
                <a:effectLst/>
                <a:uLnTx/>
                <a:uFillTx/>
                <a:latin typeface="Noto Sans CJK JP Bold" pitchFamily="34" charset="-128"/>
                <a:ea typeface="Noto Sans CJK JP Bold" pitchFamily="34" charset="-128"/>
              </a:rPr>
              <a:t>Being Workshop</a:t>
            </a:r>
            <a:endParaRPr kumimoji="1" lang="ja-JP" altLang="en-US" sz="2400" b="1" i="0" u="sng" strike="noStrike" kern="1200" cap="none" spc="227" normalizeH="0" baseline="0" noProof="0" dirty="0">
              <a:ln>
                <a:noFill/>
              </a:ln>
              <a:solidFill>
                <a:prstClr val="black"/>
              </a:solidFill>
              <a:effectLst/>
              <a:uLnTx/>
              <a:uFillTx/>
              <a:latin typeface="Noto Sans CJK JP Bold" pitchFamily="34" charset="-128"/>
              <a:ea typeface="Noto Sans CJK JP Bold" pitchFamily="34" charset="-128"/>
            </a:endParaRPr>
          </a:p>
        </p:txBody>
      </p:sp>
      <p:sp>
        <p:nvSpPr>
          <p:cNvPr id="11" name="Rectangle 2">
            <a:extLst>
              <a:ext uri="{FF2B5EF4-FFF2-40B4-BE49-F238E27FC236}">
                <a16:creationId xmlns:a16="http://schemas.microsoft.com/office/drawing/2014/main" id="{9C727919-4E74-4BC6-B636-EC26D65F8AAE}"/>
              </a:ext>
            </a:extLst>
          </p:cNvPr>
          <p:cNvSpPr>
            <a:spLocks noChangeArrowheads="1"/>
          </p:cNvSpPr>
          <p:nvPr/>
        </p:nvSpPr>
        <p:spPr bwMode="auto">
          <a:xfrm>
            <a:off x="5032825" y="1707827"/>
            <a:ext cx="4018753" cy="645493"/>
          </a:xfrm>
          <a:prstGeom prst="rect">
            <a:avLst/>
          </a:prstGeom>
          <a:noFill/>
          <a:ln w="25400" algn="ctr">
            <a:noFill/>
            <a:miter lim="800000"/>
            <a:headEnd/>
            <a:tailEnd/>
          </a:ln>
        </p:spPr>
        <p:txBody>
          <a:bodyPr wrap="none" lIns="0" tIns="0" rIns="0" bIns="0" anchor="ctr"/>
          <a:lstStyle/>
          <a:p>
            <a:pPr marL="0" marR="0" lvl="0" indent="0" algn="dist"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black"/>
                </a:solidFill>
                <a:effectLst/>
                <a:uLnTx/>
                <a:uFillTx/>
                <a:latin typeface="Noto Sans CJK JP Bold" pitchFamily="34" charset="-128"/>
                <a:ea typeface="Noto Sans CJK JP Bold" pitchFamily="34" charset="-128"/>
                <a:cs typeface="+mn-cs"/>
              </a:rPr>
              <a:t>ワークショップの目的</a:t>
            </a:r>
          </a:p>
        </p:txBody>
      </p:sp>
      <p:sp>
        <p:nvSpPr>
          <p:cNvPr id="21" name="Rectangle 2">
            <a:extLst>
              <a:ext uri="{FF2B5EF4-FFF2-40B4-BE49-F238E27FC236}">
                <a16:creationId xmlns:a16="http://schemas.microsoft.com/office/drawing/2014/main" id="{26CC5F30-E7FF-4100-88D9-FF6F43D1F30C}"/>
              </a:ext>
            </a:extLst>
          </p:cNvPr>
          <p:cNvSpPr>
            <a:spLocks noChangeArrowheads="1"/>
          </p:cNvSpPr>
          <p:nvPr/>
        </p:nvSpPr>
        <p:spPr bwMode="auto">
          <a:xfrm>
            <a:off x="5032825" y="3927215"/>
            <a:ext cx="3272627"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white">
                    <a:lumMod val="65000"/>
                  </a:prstClr>
                </a:solidFill>
                <a:effectLst/>
                <a:uLnTx/>
                <a:uFillTx/>
                <a:latin typeface="Noto Sans CJK JP Bold" pitchFamily="34" charset="-128"/>
                <a:ea typeface="Noto Sans CJK JP Bold" pitchFamily="34" charset="-128"/>
                <a:cs typeface="+mn-cs"/>
              </a:rPr>
              <a:t>インパクトについて</a:t>
            </a:r>
          </a:p>
        </p:txBody>
      </p:sp>
      <p:sp>
        <p:nvSpPr>
          <p:cNvPr id="15" name="Rectangle 2">
            <a:extLst>
              <a:ext uri="{FF2B5EF4-FFF2-40B4-BE49-F238E27FC236}">
                <a16:creationId xmlns:a16="http://schemas.microsoft.com/office/drawing/2014/main" id="{BA17D0F0-A304-418E-A6C7-18F23D27621F}"/>
              </a:ext>
            </a:extLst>
          </p:cNvPr>
          <p:cNvSpPr>
            <a:spLocks noChangeArrowheads="1"/>
          </p:cNvSpPr>
          <p:nvPr/>
        </p:nvSpPr>
        <p:spPr bwMode="auto">
          <a:xfrm>
            <a:off x="5039883" y="5089964"/>
            <a:ext cx="5454378" cy="410433"/>
          </a:xfrm>
          <a:prstGeom prst="rect">
            <a:avLst/>
          </a:prstGeom>
          <a:noFill/>
          <a:ln w="25400" algn="ctr">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1" lang="ja-JP" altLang="en-US" sz="2667" b="1" i="0" u="none" strike="noStrike" kern="1200" cap="none" spc="173" normalizeH="0" baseline="0" noProof="0" dirty="0">
                <a:ln>
                  <a:noFill/>
                </a:ln>
                <a:solidFill>
                  <a:prstClr val="white">
                    <a:lumMod val="65000"/>
                  </a:prstClr>
                </a:solidFill>
                <a:effectLst/>
                <a:uLnTx/>
                <a:uFillTx/>
                <a:latin typeface="Noto Sans CJK JP Bold" pitchFamily="34" charset="-128"/>
                <a:ea typeface="Noto Sans CJK JP Bold" pitchFamily="34" charset="-128"/>
                <a:cs typeface="+mn-cs"/>
              </a:rPr>
              <a:t>つながり合いを言語化してみよう</a:t>
            </a:r>
          </a:p>
        </p:txBody>
      </p:sp>
      <p:sp>
        <p:nvSpPr>
          <p:cNvPr id="17" name="テキスト ボックス 16">
            <a:extLst>
              <a:ext uri="{FF2B5EF4-FFF2-40B4-BE49-F238E27FC236}">
                <a16:creationId xmlns:a16="http://schemas.microsoft.com/office/drawing/2014/main" id="{13D14482-32E1-407A-910F-DA1F2AB3D9B5}"/>
              </a:ext>
            </a:extLst>
          </p:cNvPr>
          <p:cNvSpPr txBox="1"/>
          <p:nvPr/>
        </p:nvSpPr>
        <p:spPr>
          <a:xfrm>
            <a:off x="3048616" y="2788288"/>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white">
                    <a:lumMod val="65000"/>
                  </a:prstClr>
                </a:solidFill>
                <a:effectLst/>
                <a:uLnTx/>
                <a:uFillTx/>
                <a:latin typeface="Noto Sans CJK JP Bold" panose="020B0800000000000000" pitchFamily="34" charset="-128"/>
                <a:ea typeface="Noto Sans CJK JP Bold" panose="020B0800000000000000" pitchFamily="34" charset="-128"/>
                <a:cs typeface="+mn-cs"/>
              </a:rPr>
              <a:t>Step1</a:t>
            </a:r>
            <a:endParaRPr kumimoji="1" lang="ja-JP" altLang="en-US" sz="3733" b="1" i="0" u="none" strike="noStrike" kern="1200" cap="none" spc="0" normalizeH="0" baseline="0" noProof="0" dirty="0">
              <a:ln>
                <a:noFill/>
              </a:ln>
              <a:solidFill>
                <a:prstClr val="white">
                  <a:lumMod val="65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8" name="テキスト ボックス 17">
            <a:extLst>
              <a:ext uri="{FF2B5EF4-FFF2-40B4-BE49-F238E27FC236}">
                <a16:creationId xmlns:a16="http://schemas.microsoft.com/office/drawing/2014/main" id="{8024BB27-90AB-4415-9F5E-3476F78B8D42}"/>
              </a:ext>
            </a:extLst>
          </p:cNvPr>
          <p:cNvSpPr txBox="1"/>
          <p:nvPr/>
        </p:nvSpPr>
        <p:spPr>
          <a:xfrm>
            <a:off x="3048616" y="3814289"/>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white">
                    <a:lumMod val="65000"/>
                  </a:prstClr>
                </a:solidFill>
                <a:effectLst/>
                <a:uLnTx/>
                <a:uFillTx/>
                <a:latin typeface="Noto Sans CJK JP Bold" panose="020B0800000000000000" pitchFamily="34" charset="-128"/>
                <a:ea typeface="Noto Sans CJK JP Bold" panose="020B0800000000000000" pitchFamily="34" charset="-128"/>
                <a:cs typeface="+mn-cs"/>
              </a:rPr>
              <a:t>Step2</a:t>
            </a:r>
            <a:endParaRPr kumimoji="1" lang="ja-JP" altLang="en-US" sz="3733" b="1" i="0" u="none" strike="noStrike" kern="1200" cap="none" spc="0" normalizeH="0" baseline="0" noProof="0" dirty="0">
              <a:ln>
                <a:noFill/>
              </a:ln>
              <a:solidFill>
                <a:prstClr val="white">
                  <a:lumMod val="65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19" name="テキスト ボックス 18">
            <a:extLst>
              <a:ext uri="{FF2B5EF4-FFF2-40B4-BE49-F238E27FC236}">
                <a16:creationId xmlns:a16="http://schemas.microsoft.com/office/drawing/2014/main" id="{74BCD0F6-5FBA-4489-8D19-8868D0103229}"/>
              </a:ext>
            </a:extLst>
          </p:cNvPr>
          <p:cNvSpPr txBox="1"/>
          <p:nvPr/>
        </p:nvSpPr>
        <p:spPr>
          <a:xfrm>
            <a:off x="3048616" y="4869160"/>
            <a:ext cx="1531188"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3733" b="1" i="0" u="none" strike="noStrike" kern="1200" cap="none" spc="0" normalizeH="0" baseline="0" noProof="0" dirty="0">
                <a:ln>
                  <a:noFill/>
                </a:ln>
                <a:solidFill>
                  <a:prstClr val="white">
                    <a:lumMod val="65000"/>
                  </a:prstClr>
                </a:solidFill>
                <a:effectLst/>
                <a:uLnTx/>
                <a:uFillTx/>
                <a:latin typeface="Noto Sans CJK JP Bold" panose="020B0800000000000000" pitchFamily="34" charset="-128"/>
                <a:ea typeface="Noto Sans CJK JP Bold" panose="020B0800000000000000" pitchFamily="34" charset="-128"/>
                <a:cs typeface="+mn-cs"/>
              </a:rPr>
              <a:t>Step3</a:t>
            </a:r>
            <a:endParaRPr kumimoji="1" lang="ja-JP" altLang="en-US" sz="3733" b="1" i="0" u="none" strike="noStrike" kern="1200" cap="none" spc="0" normalizeH="0" baseline="0" noProof="0" dirty="0">
              <a:ln>
                <a:noFill/>
              </a:ln>
              <a:solidFill>
                <a:prstClr val="white">
                  <a:lumMod val="65000"/>
                </a:prstClr>
              </a:solidFill>
              <a:effectLst/>
              <a:uLnTx/>
              <a:uFillTx/>
              <a:latin typeface="Noto Sans CJK JP Bold" panose="020B0800000000000000" pitchFamily="34" charset="-128"/>
              <a:ea typeface="Noto Sans CJK JP Bold" panose="020B0800000000000000" pitchFamily="34" charset="-128"/>
              <a:cs typeface="+mn-cs"/>
            </a:endParaRPr>
          </a:p>
        </p:txBody>
      </p:sp>
      <p:sp>
        <p:nvSpPr>
          <p:cNvPr id="2" name="テキスト ボックス 1">
            <a:extLst>
              <a:ext uri="{FF2B5EF4-FFF2-40B4-BE49-F238E27FC236}">
                <a16:creationId xmlns:a16="http://schemas.microsoft.com/office/drawing/2014/main" id="{016D32FC-614B-117C-6834-ED6AD9FCBDB1}"/>
              </a:ext>
            </a:extLst>
          </p:cNvPr>
          <p:cNvSpPr txBox="1"/>
          <p:nvPr/>
        </p:nvSpPr>
        <p:spPr>
          <a:xfrm>
            <a:off x="10368952" y="6479392"/>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6119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36213F5B-094C-2FC1-BE09-CE238E7E3A48}"/>
              </a:ext>
            </a:extLst>
          </p:cNvPr>
          <p:cNvSpPr>
            <a:spLocks noGrp="1"/>
          </p:cNvSpPr>
          <p:nvPr>
            <p:ph type="title"/>
          </p:nvPr>
        </p:nvSpPr>
        <p:spPr>
          <a:xfrm>
            <a:off x="335360" y="246319"/>
            <a:ext cx="10972800" cy="522747"/>
          </a:xfrm>
        </p:spPr>
        <p:txBody>
          <a:bodyPr>
            <a:normAutofit/>
          </a:bodyPr>
          <a:lstStyle/>
          <a:p>
            <a:r>
              <a:rPr kumimoji="1" lang="ja-JP" altLang="en-US" dirty="0">
                <a:latin typeface="+mj-ea"/>
                <a:ea typeface="+mj-ea"/>
              </a:rPr>
              <a:t>ワークショップの目的</a:t>
            </a:r>
          </a:p>
        </p:txBody>
      </p:sp>
      <p:sp>
        <p:nvSpPr>
          <p:cNvPr id="5" name="テキスト プレースホルダー 1">
            <a:extLst>
              <a:ext uri="{FF2B5EF4-FFF2-40B4-BE49-F238E27FC236}">
                <a16:creationId xmlns:a16="http://schemas.microsoft.com/office/drawing/2014/main" id="{5EAC5750-9F12-E398-D960-2F417026AE3D}"/>
              </a:ext>
            </a:extLst>
          </p:cNvPr>
          <p:cNvSpPr txBox="1">
            <a:spLocks/>
          </p:cNvSpPr>
          <p:nvPr/>
        </p:nvSpPr>
        <p:spPr>
          <a:xfrm>
            <a:off x="1280108" y="2064236"/>
            <a:ext cx="9623147" cy="2459584"/>
          </a:xfrm>
          <a:prstGeom prst="rect">
            <a:avLst/>
          </a:prstGeom>
        </p:spPr>
        <p:txBody>
          <a:bodyPr wrap="none">
            <a:spAutoFit/>
          </a:bodyPr>
          <a:lstStyle>
            <a:lvl1pPr marL="0" indent="0" algn="l" defTabSz="914400" rtl="0" eaLnBrk="1" latinLnBrk="0" hangingPunct="1">
              <a:spcBef>
                <a:spcPct val="20000"/>
              </a:spcBef>
              <a:buFont typeface="Arial" panose="020B0604020202020204" pitchFamily="34" charset="0"/>
              <a:buNone/>
              <a:defRPr kumimoji="1" sz="14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lnSpc>
                <a:spcPct val="250000"/>
              </a:lnSpc>
            </a:pPr>
            <a:r>
              <a:rPr lang="ja-JP" altLang="en-US" sz="3200" b="1" dirty="0">
                <a:solidFill>
                  <a:schemeClr val="tx1"/>
                </a:solidFill>
              </a:rPr>
              <a:t>会社の方向性と自分自身とのつながりに「気づく」</a:t>
            </a:r>
            <a:endParaRPr lang="en-US" altLang="ja-JP" sz="3200" b="1" dirty="0">
              <a:solidFill>
                <a:schemeClr val="tx1"/>
              </a:solidFill>
            </a:endParaRPr>
          </a:p>
          <a:p>
            <a:pPr algn="ctr">
              <a:lnSpc>
                <a:spcPct val="250000"/>
              </a:lnSpc>
            </a:pPr>
            <a:r>
              <a:rPr lang="en-US" altLang="ja-JP" sz="3200" b="1" dirty="0">
                <a:solidFill>
                  <a:schemeClr val="tx1"/>
                </a:solidFill>
              </a:rPr>
              <a:t>Well-being</a:t>
            </a:r>
            <a:r>
              <a:rPr lang="ja-JP" altLang="en-US" sz="3200" b="1" dirty="0">
                <a:solidFill>
                  <a:schemeClr val="tx1"/>
                </a:solidFill>
              </a:rPr>
              <a:t>のきっかけづくり</a:t>
            </a:r>
          </a:p>
        </p:txBody>
      </p:sp>
      <p:sp>
        <p:nvSpPr>
          <p:cNvPr id="6" name="二等辺三角形 5">
            <a:extLst>
              <a:ext uri="{FF2B5EF4-FFF2-40B4-BE49-F238E27FC236}">
                <a16:creationId xmlns:a16="http://schemas.microsoft.com/office/drawing/2014/main" id="{BF0E2199-0352-D4AD-7683-D874ED7D8ECE}"/>
              </a:ext>
            </a:extLst>
          </p:cNvPr>
          <p:cNvSpPr/>
          <p:nvPr/>
        </p:nvSpPr>
        <p:spPr>
          <a:xfrm rot="10800000">
            <a:off x="5661422" y="3429000"/>
            <a:ext cx="860517" cy="31293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defRPr/>
            </a:pPr>
            <a:endParaRPr lang="ja-JP" altLang="en-US" sz="2400">
              <a:solidFill>
                <a:prstClr val="white"/>
              </a:solidFill>
              <a:ea typeface="Noto Sans CJK JP Bold"/>
            </a:endParaRPr>
          </a:p>
        </p:txBody>
      </p:sp>
      <p:sp>
        <p:nvSpPr>
          <p:cNvPr id="2" name="テキスト ボックス 1">
            <a:extLst>
              <a:ext uri="{FF2B5EF4-FFF2-40B4-BE49-F238E27FC236}">
                <a16:creationId xmlns:a16="http://schemas.microsoft.com/office/drawing/2014/main" id="{25F65CD4-ED5E-E8A3-218E-D1428FB45525}"/>
              </a:ext>
            </a:extLst>
          </p:cNvPr>
          <p:cNvSpPr txBox="1"/>
          <p:nvPr/>
        </p:nvSpPr>
        <p:spPr>
          <a:xfrm>
            <a:off x="69012" y="6557030"/>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120289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30AA9898-ABFE-DDD5-ED48-31C7B465CBC0}"/>
              </a:ext>
            </a:extLst>
          </p:cNvPr>
          <p:cNvSpPr>
            <a:spLocks noGrp="1"/>
          </p:cNvSpPr>
          <p:nvPr>
            <p:ph type="title"/>
          </p:nvPr>
        </p:nvSpPr>
        <p:spPr>
          <a:xfrm>
            <a:off x="335360" y="227333"/>
            <a:ext cx="10972800" cy="522816"/>
          </a:xfrm>
        </p:spPr>
        <p:txBody>
          <a:bodyPr>
            <a:normAutofit/>
          </a:bodyPr>
          <a:lstStyle/>
          <a:p>
            <a:r>
              <a:rPr kumimoji="1" lang="ja-JP" altLang="en-US" dirty="0">
                <a:latin typeface="+mj-ea"/>
                <a:ea typeface="+mj-ea"/>
              </a:rPr>
              <a:t>なぜ今</a:t>
            </a:r>
            <a:r>
              <a:rPr kumimoji="1" lang="en-US" altLang="ja-JP" dirty="0">
                <a:latin typeface="+mj-ea"/>
                <a:ea typeface="+mj-ea"/>
              </a:rPr>
              <a:t>Well-being</a:t>
            </a:r>
            <a:r>
              <a:rPr kumimoji="1" lang="ja-JP" altLang="en-US" dirty="0">
                <a:latin typeface="+mj-ea"/>
                <a:ea typeface="+mj-ea"/>
              </a:rPr>
              <a:t>に取り組むのか？</a:t>
            </a:r>
          </a:p>
        </p:txBody>
      </p:sp>
      <p:grpSp>
        <p:nvGrpSpPr>
          <p:cNvPr id="5" name="グループ化 4">
            <a:extLst>
              <a:ext uri="{FF2B5EF4-FFF2-40B4-BE49-F238E27FC236}">
                <a16:creationId xmlns:a16="http://schemas.microsoft.com/office/drawing/2014/main" id="{D593E668-9E67-E2EE-EEEA-B51F2AD06855}"/>
              </a:ext>
            </a:extLst>
          </p:cNvPr>
          <p:cNvGrpSpPr/>
          <p:nvPr/>
        </p:nvGrpSpPr>
        <p:grpSpPr>
          <a:xfrm>
            <a:off x="2739203" y="1068528"/>
            <a:ext cx="6144352" cy="2456105"/>
            <a:chOff x="2123976" y="699542"/>
            <a:chExt cx="4608264" cy="1842079"/>
          </a:xfrm>
        </p:grpSpPr>
        <p:sp>
          <p:nvSpPr>
            <p:cNvPr id="6" name="テキスト ボックス 5">
              <a:extLst>
                <a:ext uri="{FF2B5EF4-FFF2-40B4-BE49-F238E27FC236}">
                  <a16:creationId xmlns:a16="http://schemas.microsoft.com/office/drawing/2014/main" id="{F0F17C50-9993-3E20-15F7-73DB2D9903F3}"/>
                </a:ext>
              </a:extLst>
            </p:cNvPr>
            <p:cNvSpPr txBox="1"/>
            <p:nvPr/>
          </p:nvSpPr>
          <p:spPr>
            <a:xfrm>
              <a:off x="2434891" y="699542"/>
              <a:ext cx="3873898" cy="872450"/>
            </a:xfrm>
            <a:prstGeom prst="rect">
              <a:avLst/>
            </a:prstGeom>
            <a:noFill/>
            <a:ln>
              <a:noFill/>
            </a:ln>
          </p:spPr>
          <p:txBody>
            <a:bodyPr wrap="none" rtlCol="0">
              <a:spAutoFit/>
            </a:bodyPr>
            <a:lstStyle/>
            <a:p>
              <a:pPr algn="ctr">
                <a:lnSpc>
                  <a:spcPct val="150000"/>
                </a:lnSpc>
              </a:pPr>
              <a:r>
                <a:rPr lang="en-US" altLang="ja-JP" sz="1600" dirty="0">
                  <a:latin typeface="+mn-ea"/>
                </a:rPr>
                <a:t>Well-being</a:t>
              </a:r>
              <a:r>
                <a:rPr lang="ja-JP" altLang="en-US" sz="1600" dirty="0">
                  <a:latin typeface="+mn-ea"/>
                </a:rPr>
                <a:t>とは</a:t>
              </a:r>
              <a:endParaRPr lang="en-US" altLang="ja-JP" sz="1600" dirty="0">
                <a:latin typeface="+mn-ea"/>
              </a:endParaRPr>
            </a:p>
            <a:p>
              <a:pPr algn="ctr">
                <a:lnSpc>
                  <a:spcPct val="150000"/>
                </a:lnSpc>
              </a:pPr>
              <a:r>
                <a:rPr lang="ja-JP" altLang="en-US" sz="1600" dirty="0">
                  <a:latin typeface="Segoe UI" panose="020B0502040204020203" pitchFamily="34" charset="0"/>
                </a:rPr>
                <a:t>　</a:t>
              </a:r>
              <a:r>
                <a:rPr lang="ja-JP" altLang="en-US" sz="1600" b="1" dirty="0">
                  <a:latin typeface="Segoe UI" panose="020B0502040204020203" pitchFamily="34" charset="0"/>
                </a:rPr>
                <a:t>「よく在る」 「よく生きる」</a:t>
              </a:r>
              <a:r>
                <a:rPr lang="ja-JP" altLang="en-US" sz="1600" dirty="0">
                  <a:latin typeface="Segoe UI" panose="020B0502040204020203" pitchFamily="34" charset="0"/>
                </a:rPr>
                <a:t>ことを意味する概念で</a:t>
              </a:r>
              <a:endParaRPr lang="en-US" altLang="ja-JP" sz="1600" dirty="0">
                <a:latin typeface="Segoe UI" panose="020B0502040204020203" pitchFamily="34" charset="0"/>
              </a:endParaRPr>
            </a:p>
            <a:p>
              <a:pPr algn="ctr">
                <a:lnSpc>
                  <a:spcPct val="150000"/>
                </a:lnSpc>
              </a:pPr>
              <a:r>
                <a:rPr lang="ja-JP" altLang="en-US" sz="1600" dirty="0">
                  <a:latin typeface="Segoe UI" panose="020B0502040204020203" pitchFamily="34" charset="0"/>
                </a:rPr>
                <a:t>　わかりやすく言うと</a:t>
              </a:r>
              <a:r>
                <a:rPr lang="ja-JP" altLang="en-US" sz="1600" b="1" dirty="0">
                  <a:latin typeface="Segoe UI" panose="020B0502040204020203" pitchFamily="34" charset="0"/>
                </a:rPr>
                <a:t> 「充実 </a:t>
              </a:r>
              <a:r>
                <a:rPr lang="en-US" altLang="ja-JP" sz="1600" b="1" dirty="0">
                  <a:latin typeface="Segoe UI" panose="020B0502040204020203" pitchFamily="34" charset="0"/>
                </a:rPr>
                <a:t>/ </a:t>
              </a:r>
              <a:r>
                <a:rPr lang="ja-JP" altLang="en-US" sz="1600" b="1" dirty="0">
                  <a:latin typeface="Segoe UI" panose="020B0502040204020203" pitchFamily="34" charset="0"/>
                </a:rPr>
                <a:t>しあわせ」 な状態</a:t>
              </a:r>
              <a:endParaRPr lang="ja-JP" altLang="en-US" sz="1600" dirty="0"/>
            </a:p>
          </p:txBody>
        </p:sp>
        <p:sp>
          <p:nvSpPr>
            <p:cNvPr id="7" name="タイトル 1">
              <a:extLst>
                <a:ext uri="{FF2B5EF4-FFF2-40B4-BE49-F238E27FC236}">
                  <a16:creationId xmlns:a16="http://schemas.microsoft.com/office/drawing/2014/main" id="{7C4EA792-7639-F4E0-BC7E-B60F64723759}"/>
                </a:ext>
              </a:extLst>
            </p:cNvPr>
            <p:cNvSpPr txBox="1">
              <a:spLocks/>
            </p:cNvSpPr>
            <p:nvPr/>
          </p:nvSpPr>
          <p:spPr>
            <a:xfrm>
              <a:off x="2123976" y="1851670"/>
              <a:ext cx="2232000" cy="689951"/>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70000"/>
                </a:lnSpc>
              </a:pPr>
              <a:r>
                <a:rPr lang="ja-JP" altLang="en-US" sz="1600" dirty="0"/>
                <a:t>客観的ウェルビーイング</a:t>
              </a:r>
              <a:endParaRPr lang="en-US" altLang="ja-JP" sz="1600" dirty="0"/>
            </a:p>
            <a:p>
              <a:pPr>
                <a:lnSpc>
                  <a:spcPct val="170000"/>
                </a:lnSpc>
              </a:pPr>
              <a:r>
                <a:rPr lang="ja-JP" altLang="en-US" sz="1333" dirty="0"/>
                <a:t>（</a:t>
              </a:r>
              <a:r>
                <a:rPr lang="en-US" altLang="ja-JP" sz="1333" dirty="0"/>
                <a:t>GDP</a:t>
              </a:r>
              <a:r>
                <a:rPr lang="ja-JP" altLang="en-US" sz="1333" dirty="0"/>
                <a:t>、健康寿命など）</a:t>
              </a:r>
            </a:p>
          </p:txBody>
        </p:sp>
        <p:sp>
          <p:nvSpPr>
            <p:cNvPr id="8" name="タイトル 1">
              <a:extLst>
                <a:ext uri="{FF2B5EF4-FFF2-40B4-BE49-F238E27FC236}">
                  <a16:creationId xmlns:a16="http://schemas.microsoft.com/office/drawing/2014/main" id="{52F3E594-A466-5CD1-63F7-E6CE670791A9}"/>
                </a:ext>
              </a:extLst>
            </p:cNvPr>
            <p:cNvSpPr txBox="1">
              <a:spLocks/>
            </p:cNvSpPr>
            <p:nvPr/>
          </p:nvSpPr>
          <p:spPr>
            <a:xfrm>
              <a:off x="4500240" y="1851670"/>
              <a:ext cx="2232000" cy="689951"/>
            </a:xfrm>
            <a:prstGeom prst="rect">
              <a:avLst/>
            </a:prstGeom>
            <a:solidFill>
              <a:schemeClr val="accent1">
                <a:lumMod val="20000"/>
                <a:lumOff val="80000"/>
              </a:schemeClr>
            </a:solidFill>
          </p:spPr>
          <p:txBody>
            <a:bodyPr vert="horz" lIns="121920" tIns="60960" rIns="121920" bIns="6096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70000"/>
                </a:lnSpc>
              </a:pPr>
              <a:r>
                <a:rPr lang="ja-JP" altLang="en-US" sz="1600"/>
                <a:t>主観的ウェルビーイング</a:t>
              </a:r>
              <a:endParaRPr lang="en-US" altLang="ja-JP" sz="1600"/>
            </a:p>
            <a:p>
              <a:pPr>
                <a:lnSpc>
                  <a:spcPct val="170000"/>
                </a:lnSpc>
              </a:pPr>
              <a:r>
                <a:rPr lang="ja-JP" altLang="en-US" sz="1333"/>
                <a:t>（充実度、しあわせ、満足度など）</a:t>
              </a:r>
              <a:endParaRPr lang="en-US" altLang="ja-JP" sz="1333"/>
            </a:p>
          </p:txBody>
        </p:sp>
        <p:cxnSp>
          <p:nvCxnSpPr>
            <p:cNvPr id="9" name="直線矢印コネクタ 8">
              <a:extLst>
                <a:ext uri="{FF2B5EF4-FFF2-40B4-BE49-F238E27FC236}">
                  <a16:creationId xmlns:a16="http://schemas.microsoft.com/office/drawing/2014/main" id="{F7C77FBE-10EE-9C98-7881-EE8F805289BF}"/>
                </a:ext>
              </a:extLst>
            </p:cNvPr>
            <p:cNvCxnSpPr>
              <a:cxnSpLocks/>
              <a:stCxn id="6" idx="2"/>
              <a:endCxn id="7" idx="0"/>
            </p:cNvCxnSpPr>
            <p:nvPr/>
          </p:nvCxnSpPr>
          <p:spPr>
            <a:xfrm flipH="1">
              <a:off x="3239976" y="1571992"/>
              <a:ext cx="1131864" cy="27967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0C7150EB-6D03-4ECE-F9E1-71DE8428A4F7}"/>
                </a:ext>
              </a:extLst>
            </p:cNvPr>
            <p:cNvCxnSpPr>
              <a:cxnSpLocks/>
              <a:stCxn id="6" idx="2"/>
              <a:endCxn id="8" idx="0"/>
            </p:cNvCxnSpPr>
            <p:nvPr/>
          </p:nvCxnSpPr>
          <p:spPr>
            <a:xfrm>
              <a:off x="4371840" y="1571992"/>
              <a:ext cx="1244400" cy="27967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1" name="グループ化 10">
            <a:extLst>
              <a:ext uri="{FF2B5EF4-FFF2-40B4-BE49-F238E27FC236}">
                <a16:creationId xmlns:a16="http://schemas.microsoft.com/office/drawing/2014/main" id="{99BA4FE0-B414-C0C5-6EEB-88566B8F6593}"/>
              </a:ext>
            </a:extLst>
          </p:cNvPr>
          <p:cNvGrpSpPr/>
          <p:nvPr/>
        </p:nvGrpSpPr>
        <p:grpSpPr>
          <a:xfrm>
            <a:off x="249954" y="6125775"/>
            <a:ext cx="11776946" cy="883576"/>
            <a:chOff x="518864" y="3006755"/>
            <a:chExt cx="8229600" cy="662681"/>
          </a:xfrm>
        </p:grpSpPr>
        <p:sp>
          <p:nvSpPr>
            <p:cNvPr id="12" name="テキスト ボックス 11">
              <a:extLst>
                <a:ext uri="{FF2B5EF4-FFF2-40B4-BE49-F238E27FC236}">
                  <a16:creationId xmlns:a16="http://schemas.microsoft.com/office/drawing/2014/main" id="{50BC0DF1-12E0-52A9-A92F-1F1B3462E1F5}"/>
                </a:ext>
              </a:extLst>
            </p:cNvPr>
            <p:cNvSpPr txBox="1"/>
            <p:nvPr/>
          </p:nvSpPr>
          <p:spPr>
            <a:xfrm>
              <a:off x="518864" y="3006755"/>
              <a:ext cx="3522840" cy="253916"/>
            </a:xfrm>
            <a:prstGeom prst="rect">
              <a:avLst/>
            </a:prstGeom>
            <a:noFill/>
          </p:spPr>
          <p:txBody>
            <a:bodyPr wrap="none" rtlCol="0">
              <a:spAutoFit/>
            </a:bodyPr>
            <a:lstStyle/>
            <a:p>
              <a:r>
                <a:rPr lang="en-US" altLang="ja-JP" sz="1600" dirty="0"/>
                <a:t>Q.</a:t>
              </a:r>
              <a:r>
                <a:rPr lang="ja-JP" altLang="en-US" sz="1600" dirty="0"/>
                <a:t>なぜ、主観的ウェルビーイングが重要なのか？</a:t>
              </a:r>
            </a:p>
          </p:txBody>
        </p:sp>
        <p:sp>
          <p:nvSpPr>
            <p:cNvPr id="13" name="テキスト ボックス 12">
              <a:extLst>
                <a:ext uri="{FF2B5EF4-FFF2-40B4-BE49-F238E27FC236}">
                  <a16:creationId xmlns:a16="http://schemas.microsoft.com/office/drawing/2014/main" id="{DFE2850C-969E-C933-9F46-B2E8EE97172F}"/>
                </a:ext>
              </a:extLst>
            </p:cNvPr>
            <p:cNvSpPr txBox="1"/>
            <p:nvPr/>
          </p:nvSpPr>
          <p:spPr>
            <a:xfrm>
              <a:off x="518864" y="3230855"/>
              <a:ext cx="8229600" cy="438581"/>
            </a:xfrm>
            <a:prstGeom prst="rect">
              <a:avLst/>
            </a:prstGeom>
            <a:noFill/>
          </p:spPr>
          <p:txBody>
            <a:bodyPr wrap="square" rtlCol="0">
              <a:spAutoFit/>
            </a:bodyPr>
            <a:lstStyle/>
            <a:p>
              <a:r>
                <a:rPr lang="en-US" altLang="ja-JP" sz="1600" dirty="0"/>
                <a:t>A.</a:t>
              </a:r>
              <a:r>
                <a:rPr lang="ja-JP" altLang="en-US" sz="1600" dirty="0"/>
                <a:t>経済的指標（</a:t>
              </a:r>
              <a:r>
                <a:rPr lang="en-US" altLang="ja-JP" sz="1600" dirty="0"/>
                <a:t>GDP</a:t>
              </a:r>
              <a:r>
                <a:rPr lang="ja-JP" altLang="en-US" sz="1600" dirty="0"/>
                <a:t>）が上がっても生活満足度は上がらず、人々の「実感としての幸せ・豊かさ」が重要になっているから</a:t>
              </a:r>
              <a:endParaRPr lang="ja-JP" altLang="en-US" sz="1600" dirty="0">
                <a:latin typeface="Noto Sans CJK JP Regular" panose="020B0500000000000000" pitchFamily="34" charset="-128"/>
                <a:ea typeface="Noto Sans CJK JP Regular" panose="020B0500000000000000" pitchFamily="34" charset="-128"/>
              </a:endParaRPr>
            </a:p>
          </p:txBody>
        </p:sp>
      </p:grpSp>
      <p:sp>
        <p:nvSpPr>
          <p:cNvPr id="14" name="正方形/長方形 13">
            <a:extLst>
              <a:ext uri="{FF2B5EF4-FFF2-40B4-BE49-F238E27FC236}">
                <a16:creationId xmlns:a16="http://schemas.microsoft.com/office/drawing/2014/main" id="{78676B67-9E42-7674-2D21-991392173BBA}"/>
              </a:ext>
            </a:extLst>
          </p:cNvPr>
          <p:cNvSpPr/>
          <p:nvPr/>
        </p:nvSpPr>
        <p:spPr>
          <a:xfrm>
            <a:off x="6201315" y="5956462"/>
            <a:ext cx="3143809" cy="276999"/>
          </a:xfrm>
          <a:prstGeom prst="rect">
            <a:avLst/>
          </a:prstGeom>
        </p:spPr>
        <p:txBody>
          <a:bodyPr wrap="none">
            <a:spAutoFit/>
          </a:bodyPr>
          <a:lstStyle/>
          <a:p>
            <a:r>
              <a:rPr lang="en-US" altLang="ja-JP" sz="1200" kern="0" dirty="0">
                <a:solidFill>
                  <a:srgbClr val="000000"/>
                </a:solidFill>
                <a:latin typeface="メイリオ" panose="020B0604030504040204" pitchFamily="50" charset="-128"/>
                <a:ea typeface="メイリオ" panose="020B0604030504040204" pitchFamily="50" charset="-128"/>
              </a:rPr>
              <a:t>Source: 2020</a:t>
            </a:r>
            <a:r>
              <a:rPr lang="ja-JP" altLang="en-US" sz="1200" kern="0" dirty="0">
                <a:solidFill>
                  <a:srgbClr val="000000"/>
                </a:solidFill>
                <a:latin typeface="メイリオ" panose="020B0604030504040204" pitchFamily="50" charset="-128"/>
                <a:ea typeface="メイリオ" panose="020B0604030504040204" pitchFamily="50" charset="-128"/>
              </a:rPr>
              <a:t>年 </a:t>
            </a:r>
            <a:r>
              <a:rPr lang="en-US" altLang="ja-JP" sz="1200" kern="0" dirty="0">
                <a:solidFill>
                  <a:srgbClr val="000000"/>
                </a:solidFill>
                <a:latin typeface="メイリオ" panose="020B0604030504040204" pitchFamily="50" charset="-128"/>
                <a:ea typeface="メイリオ" panose="020B0604030504040204" pitchFamily="50" charset="-128"/>
              </a:rPr>
              <a:t>Gallup World Poll</a:t>
            </a:r>
            <a:r>
              <a:rPr lang="ja-JP" altLang="en-US" sz="1200" kern="0" dirty="0">
                <a:solidFill>
                  <a:srgbClr val="000000"/>
                </a:solidFill>
                <a:latin typeface="メイリオ" panose="020B0604030504040204" pitchFamily="50" charset="-128"/>
                <a:ea typeface="メイリオ" panose="020B0604030504040204" pitchFamily="50" charset="-128"/>
              </a:rPr>
              <a:t>速報値</a:t>
            </a:r>
            <a:endParaRPr lang="ja-JP" altLang="en-US" sz="1467" dirty="0"/>
          </a:p>
        </p:txBody>
      </p:sp>
      <p:pic>
        <p:nvPicPr>
          <p:cNvPr id="15" name="図 14">
            <a:extLst>
              <a:ext uri="{FF2B5EF4-FFF2-40B4-BE49-F238E27FC236}">
                <a16:creationId xmlns:a16="http://schemas.microsoft.com/office/drawing/2014/main" id="{631481E4-579B-B7A2-F5A0-61F378CF4759}"/>
              </a:ext>
            </a:extLst>
          </p:cNvPr>
          <p:cNvPicPr>
            <a:picLocks noChangeAspect="1"/>
          </p:cNvPicPr>
          <p:nvPr/>
        </p:nvPicPr>
        <p:blipFill>
          <a:blip r:embed="rId3"/>
          <a:stretch>
            <a:fillRect/>
          </a:stretch>
        </p:blipFill>
        <p:spPr>
          <a:xfrm>
            <a:off x="6096000" y="3872593"/>
            <a:ext cx="3249124" cy="2069970"/>
          </a:xfrm>
          <a:prstGeom prst="rect">
            <a:avLst/>
          </a:prstGeom>
        </p:spPr>
      </p:pic>
      <p:sp>
        <p:nvSpPr>
          <p:cNvPr id="16" name="正方形/長方形 15">
            <a:extLst>
              <a:ext uri="{FF2B5EF4-FFF2-40B4-BE49-F238E27FC236}">
                <a16:creationId xmlns:a16="http://schemas.microsoft.com/office/drawing/2014/main" id="{6E31E0DD-64C3-7541-662F-FE312342E266}"/>
              </a:ext>
            </a:extLst>
          </p:cNvPr>
          <p:cNvSpPr/>
          <p:nvPr/>
        </p:nvSpPr>
        <p:spPr>
          <a:xfrm>
            <a:off x="2435130" y="1068527"/>
            <a:ext cx="7120499" cy="2547860"/>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ja-JP" altLang="en-US" sz="2400"/>
          </a:p>
        </p:txBody>
      </p:sp>
      <p:pic>
        <p:nvPicPr>
          <p:cNvPr id="17" name="図 16">
            <a:extLst>
              <a:ext uri="{FF2B5EF4-FFF2-40B4-BE49-F238E27FC236}">
                <a16:creationId xmlns:a16="http://schemas.microsoft.com/office/drawing/2014/main" id="{C67C3703-4AE9-8B0F-DB82-DCE0BDB4E8C4}"/>
              </a:ext>
            </a:extLst>
          </p:cNvPr>
          <p:cNvPicPr>
            <a:picLocks noChangeAspect="1"/>
          </p:cNvPicPr>
          <p:nvPr/>
        </p:nvPicPr>
        <p:blipFill>
          <a:blip r:embed="rId4"/>
          <a:stretch>
            <a:fillRect/>
          </a:stretch>
        </p:blipFill>
        <p:spPr>
          <a:xfrm>
            <a:off x="2600398" y="3703279"/>
            <a:ext cx="2980727" cy="2408597"/>
          </a:xfrm>
          <a:prstGeom prst="rect">
            <a:avLst/>
          </a:prstGeom>
        </p:spPr>
      </p:pic>
    </p:spTree>
    <p:extLst>
      <p:ext uri="{BB962C8B-B14F-4D97-AF65-F5344CB8AC3E}">
        <p14:creationId xmlns:p14="http://schemas.microsoft.com/office/powerpoint/2010/main" val="261279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995519-D976-40AF-ED2F-FF72E6FB17DB}"/>
              </a:ext>
            </a:extLst>
          </p:cNvPr>
          <p:cNvSpPr>
            <a:spLocks noGrp="1"/>
          </p:cNvSpPr>
          <p:nvPr>
            <p:ph type="title"/>
          </p:nvPr>
        </p:nvSpPr>
        <p:spPr>
          <a:xfrm>
            <a:off x="335360" y="246319"/>
            <a:ext cx="10972800" cy="522747"/>
          </a:xfrm>
        </p:spPr>
        <p:txBody>
          <a:bodyPr/>
          <a:lstStyle/>
          <a:p>
            <a:r>
              <a:rPr lang="ja-JP" altLang="en-US" dirty="0">
                <a:latin typeface="+mj-ea"/>
                <a:ea typeface="+mj-ea"/>
              </a:rPr>
              <a:t>人生の</a:t>
            </a:r>
            <a:r>
              <a:rPr lang="en-US" altLang="ja-JP" dirty="0">
                <a:latin typeface="+mj-ea"/>
                <a:ea typeface="+mj-ea"/>
              </a:rPr>
              <a:t>Well-being</a:t>
            </a:r>
            <a:endParaRPr lang="ja-JP" altLang="en-US" dirty="0">
              <a:latin typeface="+mj-ea"/>
              <a:ea typeface="+mj-ea"/>
            </a:endParaRPr>
          </a:p>
        </p:txBody>
      </p:sp>
      <p:sp>
        <p:nvSpPr>
          <p:cNvPr id="5" name="正方形/長方形 4">
            <a:extLst>
              <a:ext uri="{FF2B5EF4-FFF2-40B4-BE49-F238E27FC236}">
                <a16:creationId xmlns:a16="http://schemas.microsoft.com/office/drawing/2014/main" id="{F1A91D12-E133-A715-13F5-AE0C3924DFC9}"/>
              </a:ext>
            </a:extLst>
          </p:cNvPr>
          <p:cNvSpPr/>
          <p:nvPr/>
        </p:nvSpPr>
        <p:spPr>
          <a:xfrm>
            <a:off x="404056" y="1097143"/>
            <a:ext cx="10972800"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defRPr/>
            </a:pPr>
            <a:r>
              <a:rPr lang="ja-JP" altLang="en-US" sz="2133" b="1" dirty="0">
                <a:solidFill>
                  <a:srgbClr val="333333"/>
                </a:solidFill>
                <a:ea typeface="Noto Sans CJK JP Bold"/>
              </a:rPr>
              <a:t>一日の</a:t>
            </a:r>
            <a:r>
              <a:rPr lang="en-US" altLang="ja-JP" sz="2133" b="1" dirty="0">
                <a:solidFill>
                  <a:srgbClr val="333333"/>
                </a:solidFill>
                <a:ea typeface="Noto Sans CJK JP Bold"/>
              </a:rPr>
              <a:t>1/3</a:t>
            </a:r>
            <a:r>
              <a:rPr lang="ja-JP" altLang="en-US" sz="2133" b="1" dirty="0">
                <a:solidFill>
                  <a:srgbClr val="333333"/>
                </a:solidFill>
                <a:ea typeface="Noto Sans CJK JP Bold"/>
              </a:rPr>
              <a:t>は仕事をしている時間</a:t>
            </a:r>
            <a:endParaRPr lang="en-US" altLang="ja-JP" sz="2133" b="1" dirty="0">
              <a:solidFill>
                <a:srgbClr val="333333"/>
              </a:solidFill>
              <a:ea typeface="Noto Sans CJK JP Bold"/>
            </a:endParaRPr>
          </a:p>
          <a:p>
            <a:pPr defTabSz="1219170">
              <a:defRPr/>
            </a:pPr>
            <a:r>
              <a:rPr lang="ja-JP" altLang="en-US" sz="2133" b="1" dirty="0">
                <a:solidFill>
                  <a:srgbClr val="E97D67"/>
                </a:solidFill>
                <a:ea typeface="Noto Sans CJK JP Bold"/>
              </a:rPr>
              <a:t>→仕事をしている時間の</a:t>
            </a:r>
            <a:r>
              <a:rPr lang="en-US" altLang="ja-JP" sz="2133" b="1" dirty="0">
                <a:solidFill>
                  <a:srgbClr val="E97D67"/>
                </a:solidFill>
                <a:ea typeface="Noto Sans CJK JP Bold"/>
              </a:rPr>
              <a:t>Well-being</a:t>
            </a:r>
            <a:r>
              <a:rPr lang="ja-JP" altLang="en-US" sz="2133" b="1" dirty="0">
                <a:solidFill>
                  <a:srgbClr val="E97D67"/>
                </a:solidFill>
                <a:ea typeface="Noto Sans CJK JP Bold"/>
              </a:rPr>
              <a:t>を高めることが、人生の</a:t>
            </a:r>
            <a:r>
              <a:rPr lang="en-US" altLang="ja-JP" sz="2133" b="1" dirty="0">
                <a:solidFill>
                  <a:srgbClr val="E97D67"/>
                </a:solidFill>
                <a:ea typeface="Noto Sans CJK JP Bold"/>
              </a:rPr>
              <a:t>Well-being</a:t>
            </a:r>
            <a:r>
              <a:rPr lang="ja-JP" altLang="en-US" sz="2133" b="1" dirty="0">
                <a:solidFill>
                  <a:srgbClr val="E97D67"/>
                </a:solidFill>
                <a:ea typeface="Noto Sans CJK JP Bold"/>
              </a:rPr>
              <a:t>に直結</a:t>
            </a:r>
            <a:endParaRPr lang="en-US" altLang="ja-JP" sz="2133" b="1" dirty="0">
              <a:solidFill>
                <a:srgbClr val="E97D67"/>
              </a:solidFill>
              <a:ea typeface="Noto Sans CJK JP Bold"/>
            </a:endParaRPr>
          </a:p>
        </p:txBody>
      </p:sp>
      <p:graphicFrame>
        <p:nvGraphicFramePr>
          <p:cNvPr id="6" name="グラフ 5">
            <a:extLst>
              <a:ext uri="{FF2B5EF4-FFF2-40B4-BE49-F238E27FC236}">
                <a16:creationId xmlns:a16="http://schemas.microsoft.com/office/drawing/2014/main" id="{10CCCB7E-64E4-9CA5-337D-33FF55B8058F}"/>
              </a:ext>
            </a:extLst>
          </p:cNvPr>
          <p:cNvGraphicFramePr/>
          <p:nvPr>
            <p:extLst>
              <p:ext uri="{D42A27DB-BD31-4B8C-83A1-F6EECF244321}">
                <p14:modId xmlns:p14="http://schemas.microsoft.com/office/powerpoint/2010/main" val="4047222891"/>
              </p:ext>
            </p:extLst>
          </p:nvPr>
        </p:nvGraphicFramePr>
        <p:xfrm>
          <a:off x="1775520" y="1855371"/>
          <a:ext cx="7776864" cy="4992555"/>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a:extLst>
              <a:ext uri="{FF2B5EF4-FFF2-40B4-BE49-F238E27FC236}">
                <a16:creationId xmlns:a16="http://schemas.microsoft.com/office/drawing/2014/main" id="{43C6AED0-0F9F-762E-5CF1-AC00710007E1}"/>
              </a:ext>
            </a:extLst>
          </p:cNvPr>
          <p:cNvSpPr/>
          <p:nvPr/>
        </p:nvSpPr>
        <p:spPr>
          <a:xfrm>
            <a:off x="4799856" y="3429000"/>
            <a:ext cx="864096" cy="38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r>
              <a:rPr lang="ja-JP" altLang="en-US" sz="1867">
                <a:solidFill>
                  <a:prstClr val="white"/>
                </a:solidFill>
                <a:ea typeface="Noto Sans CJK JP Bold"/>
              </a:rPr>
              <a:t>時間</a:t>
            </a:r>
          </a:p>
        </p:txBody>
      </p:sp>
      <p:sp>
        <p:nvSpPr>
          <p:cNvPr id="8" name="正方形/長方形 7">
            <a:extLst>
              <a:ext uri="{FF2B5EF4-FFF2-40B4-BE49-F238E27FC236}">
                <a16:creationId xmlns:a16="http://schemas.microsoft.com/office/drawing/2014/main" id="{5657CB8B-1C16-32A5-637F-93D4065133E4}"/>
              </a:ext>
            </a:extLst>
          </p:cNvPr>
          <p:cNvSpPr/>
          <p:nvPr/>
        </p:nvSpPr>
        <p:spPr>
          <a:xfrm>
            <a:off x="6744072" y="3437687"/>
            <a:ext cx="864096" cy="38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r>
              <a:rPr lang="ja-JP" altLang="en-US" sz="1867" dirty="0">
                <a:solidFill>
                  <a:prstClr val="white"/>
                </a:solidFill>
                <a:ea typeface="Noto Sans CJK JP Bold"/>
              </a:rPr>
              <a:t>時間</a:t>
            </a:r>
          </a:p>
        </p:txBody>
      </p:sp>
      <p:sp>
        <p:nvSpPr>
          <p:cNvPr id="9" name="正方形/長方形 8">
            <a:extLst>
              <a:ext uri="{FF2B5EF4-FFF2-40B4-BE49-F238E27FC236}">
                <a16:creationId xmlns:a16="http://schemas.microsoft.com/office/drawing/2014/main" id="{64EF8866-DC59-6434-88E7-3F4EA0AD70EF}"/>
              </a:ext>
            </a:extLst>
          </p:cNvPr>
          <p:cNvSpPr/>
          <p:nvPr/>
        </p:nvSpPr>
        <p:spPr>
          <a:xfrm>
            <a:off x="5458408" y="4633459"/>
            <a:ext cx="864096" cy="38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r>
              <a:rPr lang="ja-JP" altLang="en-US" sz="1867">
                <a:solidFill>
                  <a:prstClr val="white"/>
                </a:solidFill>
                <a:ea typeface="Noto Sans CJK JP Bold"/>
              </a:rPr>
              <a:t>時間</a:t>
            </a:r>
          </a:p>
        </p:txBody>
      </p:sp>
      <p:pic>
        <p:nvPicPr>
          <p:cNvPr id="10" name="グラフィックス 9" descr="開いた本 枠線">
            <a:extLst>
              <a:ext uri="{FF2B5EF4-FFF2-40B4-BE49-F238E27FC236}">
                <a16:creationId xmlns:a16="http://schemas.microsoft.com/office/drawing/2014/main" id="{56780748-90A4-E323-A79B-733D0897C3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5841" y="5323925"/>
            <a:ext cx="480055" cy="480055"/>
          </a:xfrm>
          <a:prstGeom prst="rect">
            <a:avLst/>
          </a:prstGeom>
        </p:spPr>
      </p:pic>
      <p:pic>
        <p:nvPicPr>
          <p:cNvPr id="11" name="グラフィックス 10" descr="ヨガ 単色塗りつぶし">
            <a:extLst>
              <a:ext uri="{FF2B5EF4-FFF2-40B4-BE49-F238E27FC236}">
                <a16:creationId xmlns:a16="http://schemas.microsoft.com/office/drawing/2014/main" id="{0C06F4B4-BD36-4FA0-002E-268A48855B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67269" y="4834069"/>
            <a:ext cx="488572" cy="488572"/>
          </a:xfrm>
          <a:prstGeom prst="rect">
            <a:avLst/>
          </a:prstGeom>
        </p:spPr>
      </p:pic>
      <p:pic>
        <p:nvPicPr>
          <p:cNvPr id="12" name="グラフィックス 11" descr="レストラン 単色塗りつぶし">
            <a:extLst>
              <a:ext uri="{FF2B5EF4-FFF2-40B4-BE49-F238E27FC236}">
                <a16:creationId xmlns:a16="http://schemas.microsoft.com/office/drawing/2014/main" id="{CD4E93E9-EC7F-30B4-CD06-C85F5CED4DD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62464" y="5402864"/>
            <a:ext cx="513589" cy="513589"/>
          </a:xfrm>
          <a:prstGeom prst="rect">
            <a:avLst/>
          </a:prstGeom>
        </p:spPr>
      </p:pic>
      <p:sp>
        <p:nvSpPr>
          <p:cNvPr id="2" name="テキスト ボックス 1">
            <a:extLst>
              <a:ext uri="{FF2B5EF4-FFF2-40B4-BE49-F238E27FC236}">
                <a16:creationId xmlns:a16="http://schemas.microsoft.com/office/drawing/2014/main" id="{E00C073D-956F-1697-5E2B-346CD32B4639}"/>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30521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72763DE-0306-1B46-62E4-12E6D354C624}"/>
              </a:ext>
            </a:extLst>
          </p:cNvPr>
          <p:cNvGrpSpPr/>
          <p:nvPr/>
        </p:nvGrpSpPr>
        <p:grpSpPr>
          <a:xfrm>
            <a:off x="6567770" y="2321471"/>
            <a:ext cx="4712807" cy="3747823"/>
            <a:chOff x="4670087" y="1678962"/>
            <a:chExt cx="3534605" cy="2810867"/>
          </a:xfrm>
        </p:grpSpPr>
        <p:graphicFrame>
          <p:nvGraphicFramePr>
            <p:cNvPr id="3" name="グラフ 2">
              <a:extLst>
                <a:ext uri="{FF2B5EF4-FFF2-40B4-BE49-F238E27FC236}">
                  <a16:creationId xmlns:a16="http://schemas.microsoft.com/office/drawing/2014/main" id="{A3F1D448-208E-8CC7-E5BF-B850E50A0034}"/>
                </a:ext>
              </a:extLst>
            </p:cNvPr>
            <p:cNvGraphicFramePr/>
            <p:nvPr/>
          </p:nvGraphicFramePr>
          <p:xfrm>
            <a:off x="4670087" y="1678962"/>
            <a:ext cx="3534605" cy="2810867"/>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5F6C516F-0F9B-9697-44FC-335FC9E77516}"/>
                </a:ext>
              </a:extLst>
            </p:cNvPr>
            <p:cNvSpPr/>
            <p:nvPr/>
          </p:nvSpPr>
          <p:spPr>
            <a:xfrm>
              <a:off x="6035820" y="3359961"/>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まあそうだ</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56</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5" name="正方形/長方形 4">
              <a:extLst>
                <a:ext uri="{FF2B5EF4-FFF2-40B4-BE49-F238E27FC236}">
                  <a16:creationId xmlns:a16="http://schemas.microsoft.com/office/drawing/2014/main" id="{41039997-1C22-30B5-9586-E263B955CCCD}"/>
                </a:ext>
              </a:extLst>
            </p:cNvPr>
            <p:cNvSpPr/>
            <p:nvPr/>
          </p:nvSpPr>
          <p:spPr>
            <a:xfrm>
              <a:off x="5069236" y="2567873"/>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やや違う</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24</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6" name="正方形/長方形 5">
              <a:extLst>
                <a:ext uri="{FF2B5EF4-FFF2-40B4-BE49-F238E27FC236}">
                  <a16:creationId xmlns:a16="http://schemas.microsoft.com/office/drawing/2014/main" id="{C1007512-F0D0-8389-493F-779012C019D8}"/>
                </a:ext>
              </a:extLst>
            </p:cNvPr>
            <p:cNvSpPr/>
            <p:nvPr/>
          </p:nvSpPr>
          <p:spPr>
            <a:xfrm>
              <a:off x="6097199" y="2078915"/>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そうだ</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14</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grpSp>
      <p:sp>
        <p:nvSpPr>
          <p:cNvPr id="7" name="タイトル 2">
            <a:extLst>
              <a:ext uri="{FF2B5EF4-FFF2-40B4-BE49-F238E27FC236}">
                <a16:creationId xmlns:a16="http://schemas.microsoft.com/office/drawing/2014/main" id="{6EE2A245-A37C-D206-DC3F-27B8E7C12537}"/>
              </a:ext>
            </a:extLst>
          </p:cNvPr>
          <p:cNvSpPr>
            <a:spLocks noGrp="1"/>
          </p:cNvSpPr>
          <p:nvPr>
            <p:ph type="title"/>
          </p:nvPr>
        </p:nvSpPr>
        <p:spPr>
          <a:xfrm>
            <a:off x="335360" y="246319"/>
            <a:ext cx="10972800" cy="522747"/>
          </a:xfrm>
        </p:spPr>
        <p:txBody>
          <a:bodyPr>
            <a:normAutofit/>
          </a:bodyPr>
          <a:lstStyle/>
          <a:p>
            <a:r>
              <a:rPr kumimoji="1" lang="ja-JP" altLang="en-US" dirty="0">
                <a:latin typeface="+mj-ea"/>
                <a:ea typeface="+mj-ea"/>
              </a:rPr>
              <a:t>丸井グループ社員の働きがい</a:t>
            </a:r>
          </a:p>
        </p:txBody>
      </p:sp>
      <p:sp>
        <p:nvSpPr>
          <p:cNvPr id="8" name="テキスト プレースホルダー 1">
            <a:extLst>
              <a:ext uri="{FF2B5EF4-FFF2-40B4-BE49-F238E27FC236}">
                <a16:creationId xmlns:a16="http://schemas.microsoft.com/office/drawing/2014/main" id="{F103FBBD-9D79-30F1-8C2C-A1AD30036E9E}"/>
              </a:ext>
            </a:extLst>
          </p:cNvPr>
          <p:cNvSpPr>
            <a:spLocks noGrp="1"/>
          </p:cNvSpPr>
          <p:nvPr>
            <p:ph type="body" sz="quarter" idx="14"/>
          </p:nvPr>
        </p:nvSpPr>
        <p:spPr>
          <a:xfrm>
            <a:off x="239349" y="1028734"/>
            <a:ext cx="6659195" cy="420564"/>
          </a:xfrm>
        </p:spPr>
        <p:txBody>
          <a:bodyPr/>
          <a:lstStyle/>
          <a:p>
            <a:r>
              <a:rPr lang="ja-JP" altLang="en-US" dirty="0">
                <a:latin typeface="+mn-ea"/>
                <a:ea typeface="+mn-ea"/>
              </a:rPr>
              <a:t>働きがいや仕事への誇りを感じている社員は</a:t>
            </a:r>
            <a:r>
              <a:rPr lang="en-US" altLang="ja-JP" dirty="0">
                <a:latin typeface="+mn-ea"/>
                <a:ea typeface="+mn-ea"/>
              </a:rPr>
              <a:t>2</a:t>
            </a:r>
            <a:r>
              <a:rPr lang="ja-JP" altLang="en-US" dirty="0">
                <a:latin typeface="+mn-ea"/>
                <a:ea typeface="+mn-ea"/>
              </a:rPr>
              <a:t>割未満</a:t>
            </a:r>
          </a:p>
        </p:txBody>
      </p:sp>
      <p:grpSp>
        <p:nvGrpSpPr>
          <p:cNvPr id="9" name="グループ化 8">
            <a:extLst>
              <a:ext uri="{FF2B5EF4-FFF2-40B4-BE49-F238E27FC236}">
                <a16:creationId xmlns:a16="http://schemas.microsoft.com/office/drawing/2014/main" id="{36D7818D-A989-F05E-5867-94AA3831D1A0}"/>
              </a:ext>
            </a:extLst>
          </p:cNvPr>
          <p:cNvGrpSpPr/>
          <p:nvPr/>
        </p:nvGrpSpPr>
        <p:grpSpPr>
          <a:xfrm>
            <a:off x="815414" y="2321471"/>
            <a:ext cx="4712807" cy="3747823"/>
            <a:chOff x="611560" y="1777107"/>
            <a:chExt cx="3534605" cy="2810867"/>
          </a:xfrm>
        </p:grpSpPr>
        <p:graphicFrame>
          <p:nvGraphicFramePr>
            <p:cNvPr id="10" name="グラフ 9">
              <a:extLst>
                <a:ext uri="{FF2B5EF4-FFF2-40B4-BE49-F238E27FC236}">
                  <a16:creationId xmlns:a16="http://schemas.microsoft.com/office/drawing/2014/main" id="{010FC532-82FE-7D54-C397-630CDEAF2489}"/>
                </a:ext>
              </a:extLst>
            </p:cNvPr>
            <p:cNvGraphicFramePr/>
            <p:nvPr/>
          </p:nvGraphicFramePr>
          <p:xfrm>
            <a:off x="611560" y="1777107"/>
            <a:ext cx="3534605" cy="2810867"/>
          </p:xfrm>
          <a:graphic>
            <a:graphicData uri="http://schemas.openxmlformats.org/drawingml/2006/chart">
              <c:chart xmlns:c="http://schemas.openxmlformats.org/drawingml/2006/chart" xmlns:r="http://schemas.openxmlformats.org/officeDocument/2006/relationships" r:id="rId4"/>
            </a:graphicData>
          </a:graphic>
        </p:graphicFrame>
        <p:sp>
          <p:nvSpPr>
            <p:cNvPr id="11" name="正方形/長方形 10">
              <a:extLst>
                <a:ext uri="{FF2B5EF4-FFF2-40B4-BE49-F238E27FC236}">
                  <a16:creationId xmlns:a16="http://schemas.microsoft.com/office/drawing/2014/main" id="{02A56456-9825-CB60-4C00-275328927C80}"/>
                </a:ext>
              </a:extLst>
            </p:cNvPr>
            <p:cNvSpPr/>
            <p:nvPr/>
          </p:nvSpPr>
          <p:spPr>
            <a:xfrm>
              <a:off x="1977293" y="3458106"/>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まあそうだ</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57</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12" name="正方形/長方形 11">
              <a:extLst>
                <a:ext uri="{FF2B5EF4-FFF2-40B4-BE49-F238E27FC236}">
                  <a16:creationId xmlns:a16="http://schemas.microsoft.com/office/drawing/2014/main" id="{3C6F3C61-102E-187C-F54C-1874CFBC4827}"/>
                </a:ext>
              </a:extLst>
            </p:cNvPr>
            <p:cNvSpPr/>
            <p:nvPr/>
          </p:nvSpPr>
          <p:spPr>
            <a:xfrm>
              <a:off x="1010709" y="2666018"/>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やや違う</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20</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13" name="正方形/長方形 12">
              <a:extLst>
                <a:ext uri="{FF2B5EF4-FFF2-40B4-BE49-F238E27FC236}">
                  <a16:creationId xmlns:a16="http://schemas.microsoft.com/office/drawing/2014/main" id="{6B41B505-EDBC-27CA-A6C4-B60174BCB2BC}"/>
                </a:ext>
              </a:extLst>
            </p:cNvPr>
            <p:cNvSpPr/>
            <p:nvPr/>
          </p:nvSpPr>
          <p:spPr>
            <a:xfrm>
              <a:off x="1514765" y="1985224"/>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違う</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5</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14" name="正方形/長方形 13">
              <a:extLst>
                <a:ext uri="{FF2B5EF4-FFF2-40B4-BE49-F238E27FC236}">
                  <a16:creationId xmlns:a16="http://schemas.microsoft.com/office/drawing/2014/main" id="{EDE3C5DB-0FAB-EB6E-0BD1-2CDC4F0C9F34}"/>
                </a:ext>
              </a:extLst>
            </p:cNvPr>
            <p:cNvSpPr/>
            <p:nvPr/>
          </p:nvSpPr>
          <p:spPr>
            <a:xfrm>
              <a:off x="2182098" y="2252936"/>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そうだ</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18</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grpSp>
      <p:sp>
        <p:nvSpPr>
          <p:cNvPr id="15" name="正方形/長方形 14">
            <a:extLst>
              <a:ext uri="{FF2B5EF4-FFF2-40B4-BE49-F238E27FC236}">
                <a16:creationId xmlns:a16="http://schemas.microsoft.com/office/drawing/2014/main" id="{4FAD61D7-6108-5E01-2849-82B7E497B9FB}"/>
              </a:ext>
            </a:extLst>
          </p:cNvPr>
          <p:cNvSpPr/>
          <p:nvPr/>
        </p:nvSpPr>
        <p:spPr>
          <a:xfrm>
            <a:off x="7757871" y="2556746"/>
            <a:ext cx="1849884" cy="631135"/>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違う</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6</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grpSp>
        <p:nvGrpSpPr>
          <p:cNvPr id="16" name="グループ化 15">
            <a:extLst>
              <a:ext uri="{FF2B5EF4-FFF2-40B4-BE49-F238E27FC236}">
                <a16:creationId xmlns:a16="http://schemas.microsoft.com/office/drawing/2014/main" id="{324AAF70-9773-6F0C-B900-E07ECE968674}"/>
              </a:ext>
            </a:extLst>
          </p:cNvPr>
          <p:cNvGrpSpPr/>
          <p:nvPr/>
        </p:nvGrpSpPr>
        <p:grpSpPr>
          <a:xfrm>
            <a:off x="2844386" y="6127545"/>
            <a:ext cx="6503230" cy="338554"/>
            <a:chOff x="1043608" y="4595668"/>
            <a:chExt cx="4877422" cy="253916"/>
          </a:xfrm>
        </p:grpSpPr>
        <p:sp>
          <p:nvSpPr>
            <p:cNvPr id="17" name="正方形/長方形 16">
              <a:extLst>
                <a:ext uri="{FF2B5EF4-FFF2-40B4-BE49-F238E27FC236}">
                  <a16:creationId xmlns:a16="http://schemas.microsoft.com/office/drawing/2014/main" id="{7AC809EC-75A5-43D2-550A-AD3842C53B51}"/>
                </a:ext>
              </a:extLst>
            </p:cNvPr>
            <p:cNvSpPr/>
            <p:nvPr/>
          </p:nvSpPr>
          <p:spPr>
            <a:xfrm>
              <a:off x="5076056" y="4595668"/>
              <a:ext cx="844974" cy="253916"/>
            </a:xfrm>
            <a:prstGeom prst="rect">
              <a:avLst/>
            </a:prstGeom>
            <a:noFill/>
          </p:spPr>
          <p:txBody>
            <a:bodyPr wrap="square">
              <a:spAutoFit/>
            </a:bodyPr>
            <a:lstStyle/>
            <a:p>
              <a:pPr algn="ctr" defTabSz="1219170">
                <a:defRPr/>
              </a:pPr>
              <a:r>
                <a:rPr lang="en-US" altLang="ja-JP" sz="1600">
                  <a:solidFill>
                    <a:srgbClr val="333333"/>
                  </a:solidFill>
                  <a:latin typeface="Noto Sans CJK JP Regular" panose="020B0500000000000000" pitchFamily="34" charset="-128"/>
                  <a:ea typeface="Noto Sans CJK JP Regular" panose="020B0500000000000000" pitchFamily="34" charset="-128"/>
                </a:rPr>
                <a:t>n=6006</a:t>
              </a:r>
              <a:endParaRPr lang="ja-JP" altLang="en-US" sz="1600">
                <a:solidFill>
                  <a:srgbClr val="333333"/>
                </a:solidFill>
                <a:latin typeface="Noto Sans CJK JP Regular" panose="020B0500000000000000" pitchFamily="34" charset="-128"/>
                <a:ea typeface="Noto Sans CJK JP Regular" panose="020B0500000000000000" pitchFamily="34" charset="-128"/>
              </a:endParaRPr>
            </a:p>
          </p:txBody>
        </p:sp>
        <p:sp>
          <p:nvSpPr>
            <p:cNvPr id="18" name="テキスト ボックス 17">
              <a:extLst>
                <a:ext uri="{FF2B5EF4-FFF2-40B4-BE49-F238E27FC236}">
                  <a16:creationId xmlns:a16="http://schemas.microsoft.com/office/drawing/2014/main" id="{23501FC7-6769-C6C0-F692-17370344D3D3}"/>
                </a:ext>
              </a:extLst>
            </p:cNvPr>
            <p:cNvSpPr txBox="1"/>
            <p:nvPr/>
          </p:nvSpPr>
          <p:spPr>
            <a:xfrm>
              <a:off x="1043608" y="4595668"/>
              <a:ext cx="3858268" cy="253916"/>
            </a:xfrm>
            <a:prstGeom prst="rect">
              <a:avLst/>
            </a:prstGeom>
            <a:noFill/>
          </p:spPr>
          <p:txBody>
            <a:bodyPr wrap="none" rtlCol="0">
              <a:spAutoFit/>
            </a:bodyPr>
            <a:lstStyle/>
            <a:p>
              <a:pPr defTabSz="1219170">
                <a:defRPr/>
              </a:pPr>
              <a:r>
                <a:rPr lang="en-US" altLang="ja-JP" sz="1600">
                  <a:solidFill>
                    <a:srgbClr val="000000"/>
                  </a:solidFill>
                  <a:latin typeface="Noto Sans CJK JP Regular" panose="020B0500000000000000" pitchFamily="34" charset="-128"/>
                  <a:ea typeface="Noto Sans CJK JP Regular" panose="020B0500000000000000" pitchFamily="34" charset="-128"/>
                </a:rPr>
                <a:t>2021</a:t>
              </a:r>
              <a:r>
                <a:rPr lang="ja-JP" altLang="en-US" sz="1600">
                  <a:solidFill>
                    <a:srgbClr val="000000"/>
                  </a:solidFill>
                  <a:latin typeface="Noto Sans CJK JP Regular" panose="020B0500000000000000" pitchFamily="34" charset="-128"/>
                  <a:ea typeface="Noto Sans CJK JP Regular" panose="020B0500000000000000" pitchFamily="34" charset="-128"/>
                </a:rPr>
                <a:t>年度「丸井グループストレスチェック」 </a:t>
              </a:r>
              <a:r>
                <a:rPr lang="en-US" altLang="ja-JP" sz="1600">
                  <a:solidFill>
                    <a:srgbClr val="000000"/>
                  </a:solidFill>
                  <a:latin typeface="Noto Sans CJK JP Regular" panose="020B0500000000000000" pitchFamily="34" charset="-128"/>
                  <a:ea typeface="Noto Sans CJK JP Regular" panose="020B0500000000000000" pitchFamily="34" charset="-128"/>
                </a:rPr>
                <a:t>21</a:t>
              </a:r>
              <a:r>
                <a:rPr lang="ja-JP" altLang="en-US" sz="1600">
                  <a:solidFill>
                    <a:srgbClr val="000000"/>
                  </a:solidFill>
                  <a:latin typeface="Noto Sans CJK JP Regular" panose="020B0500000000000000" pitchFamily="34" charset="-128"/>
                  <a:ea typeface="Noto Sans CJK JP Regular" panose="020B0500000000000000" pitchFamily="34" charset="-128"/>
                </a:rPr>
                <a:t>年</a:t>
              </a:r>
              <a:r>
                <a:rPr lang="en-US" altLang="ja-JP" sz="1600">
                  <a:solidFill>
                    <a:srgbClr val="000000"/>
                  </a:solidFill>
                  <a:latin typeface="Noto Sans CJK JP Regular" panose="020B0500000000000000" pitchFamily="34" charset="-128"/>
                  <a:ea typeface="Noto Sans CJK JP Regular" panose="020B0500000000000000" pitchFamily="34" charset="-128"/>
                </a:rPr>
                <a:t>6</a:t>
              </a:r>
              <a:r>
                <a:rPr lang="ja-JP" altLang="en-US" sz="1600">
                  <a:solidFill>
                    <a:srgbClr val="000000"/>
                  </a:solidFill>
                  <a:latin typeface="Noto Sans CJK JP Regular" panose="020B0500000000000000" pitchFamily="34" charset="-128"/>
                  <a:ea typeface="Noto Sans CJK JP Regular" panose="020B0500000000000000" pitchFamily="34" charset="-128"/>
                </a:rPr>
                <a:t>月</a:t>
              </a:r>
              <a:endParaRPr lang="en-US" altLang="ja-JP" sz="1600">
                <a:solidFill>
                  <a:srgbClr val="000000"/>
                </a:solidFill>
                <a:latin typeface="Noto Sans CJK JP Regular" panose="020B0500000000000000" pitchFamily="34" charset="-128"/>
                <a:ea typeface="Noto Sans CJK JP Regular" panose="020B0500000000000000" pitchFamily="34" charset="-128"/>
              </a:endParaRPr>
            </a:p>
          </p:txBody>
        </p:sp>
      </p:grpSp>
      <p:cxnSp>
        <p:nvCxnSpPr>
          <p:cNvPr id="19" name="直線コネクタ 18">
            <a:extLst>
              <a:ext uri="{FF2B5EF4-FFF2-40B4-BE49-F238E27FC236}">
                <a16:creationId xmlns:a16="http://schemas.microsoft.com/office/drawing/2014/main" id="{CA2745B8-A107-8B10-CDEA-A43A6BED5E45}"/>
              </a:ext>
            </a:extLst>
          </p:cNvPr>
          <p:cNvCxnSpPr>
            <a:cxnSpLocks/>
          </p:cNvCxnSpPr>
          <p:nvPr/>
        </p:nvCxnSpPr>
        <p:spPr>
          <a:xfrm flipV="1">
            <a:off x="631295" y="1948610"/>
            <a:ext cx="5184000" cy="1841"/>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9FD315C-AA0D-AB8D-5309-D3C228821044}"/>
              </a:ext>
            </a:extLst>
          </p:cNvPr>
          <p:cNvCxnSpPr>
            <a:cxnSpLocks/>
          </p:cNvCxnSpPr>
          <p:nvPr/>
        </p:nvCxnSpPr>
        <p:spPr>
          <a:xfrm flipV="1">
            <a:off x="6409795" y="1948610"/>
            <a:ext cx="5184000" cy="1841"/>
          </a:xfrm>
          <a:prstGeom prst="line">
            <a:avLst/>
          </a:prstGeom>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C251D392-DE3B-B3CE-F261-1DE64B51DC7B}"/>
              </a:ext>
            </a:extLst>
          </p:cNvPr>
          <p:cNvSpPr txBox="1"/>
          <p:nvPr/>
        </p:nvSpPr>
        <p:spPr>
          <a:xfrm>
            <a:off x="1548969" y="1729457"/>
            <a:ext cx="3348651" cy="420564"/>
          </a:xfrm>
          <a:prstGeom prst="rect">
            <a:avLst/>
          </a:prstGeom>
          <a:solidFill>
            <a:schemeClr val="bg1"/>
          </a:solidFill>
        </p:spPr>
        <p:txBody>
          <a:bodyPr wrap="square">
            <a:spAutoFit/>
          </a:bodyPr>
          <a:lstStyle/>
          <a:p>
            <a:pPr algn="ctr" latinLnBrk="0"/>
            <a:r>
              <a:rPr lang="ja-JP" altLang="en-US" sz="2133">
                <a:solidFill>
                  <a:srgbClr val="323130"/>
                </a:solidFill>
                <a:latin typeface="Noto Sans CJK JP Medium" panose="020B0600000000000000" pitchFamily="34" charset="-128"/>
                <a:ea typeface="Noto Sans CJK JP Medium" panose="020B0600000000000000" pitchFamily="34" charset="-128"/>
              </a:rPr>
              <a:t>働きがいのある仕事だ</a:t>
            </a:r>
            <a:endParaRPr lang="en-US" altLang="ja-JP" sz="2133">
              <a:solidFill>
                <a:srgbClr val="323130"/>
              </a:solidFill>
              <a:latin typeface="Noto Sans CJK JP Medium" panose="020B0600000000000000" pitchFamily="34" charset="-128"/>
              <a:ea typeface="Noto Sans CJK JP Medium" panose="020B0600000000000000" pitchFamily="34" charset="-128"/>
            </a:endParaRPr>
          </a:p>
        </p:txBody>
      </p:sp>
      <p:sp>
        <p:nvSpPr>
          <p:cNvPr id="22" name="テキスト ボックス 21">
            <a:extLst>
              <a:ext uri="{FF2B5EF4-FFF2-40B4-BE49-F238E27FC236}">
                <a16:creationId xmlns:a16="http://schemas.microsoft.com/office/drawing/2014/main" id="{C3148586-7653-004E-A087-BAB58B29D55C}"/>
              </a:ext>
            </a:extLst>
          </p:cNvPr>
          <p:cNvSpPr txBox="1"/>
          <p:nvPr/>
        </p:nvSpPr>
        <p:spPr>
          <a:xfrm>
            <a:off x="7327469" y="1729457"/>
            <a:ext cx="3348651" cy="420564"/>
          </a:xfrm>
          <a:prstGeom prst="rect">
            <a:avLst/>
          </a:prstGeom>
          <a:solidFill>
            <a:schemeClr val="bg1"/>
          </a:solidFill>
        </p:spPr>
        <p:txBody>
          <a:bodyPr wrap="square">
            <a:spAutoFit/>
          </a:bodyPr>
          <a:lstStyle/>
          <a:p>
            <a:pPr algn="ctr" latinLnBrk="0"/>
            <a:r>
              <a:rPr lang="ja-JP" altLang="en-US" sz="2133">
                <a:solidFill>
                  <a:srgbClr val="323130"/>
                </a:solidFill>
                <a:latin typeface="Noto Sans CJK JP Medium" panose="020B0600000000000000" pitchFamily="34" charset="-128"/>
                <a:ea typeface="Noto Sans CJK JP Medium" panose="020B0600000000000000" pitchFamily="34" charset="-128"/>
              </a:rPr>
              <a:t>仕事に誇りを感じる</a:t>
            </a:r>
            <a:endParaRPr lang="en-US" altLang="ja-JP" sz="2133">
              <a:solidFill>
                <a:srgbClr val="323130"/>
              </a:solidFill>
              <a:latin typeface="Noto Sans CJK JP Medium" panose="020B0600000000000000" pitchFamily="34" charset="-128"/>
              <a:ea typeface="Noto Sans CJK JP Medium" panose="020B0600000000000000" pitchFamily="34" charset="-128"/>
            </a:endParaRPr>
          </a:p>
        </p:txBody>
      </p:sp>
      <p:sp>
        <p:nvSpPr>
          <p:cNvPr id="23" name="テキスト ボックス 22">
            <a:extLst>
              <a:ext uri="{FF2B5EF4-FFF2-40B4-BE49-F238E27FC236}">
                <a16:creationId xmlns:a16="http://schemas.microsoft.com/office/drawing/2014/main" id="{3D5096DE-541A-58F5-E458-C6A24C4B2924}"/>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64399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1A7EA0E-9810-2DEE-3DFF-5466746962AA}"/>
              </a:ext>
            </a:extLst>
          </p:cNvPr>
          <p:cNvGrpSpPr/>
          <p:nvPr/>
        </p:nvGrpSpPr>
        <p:grpSpPr>
          <a:xfrm>
            <a:off x="815414" y="2321471"/>
            <a:ext cx="4712807" cy="3747823"/>
            <a:chOff x="611560" y="1777107"/>
            <a:chExt cx="3534605" cy="2810867"/>
          </a:xfrm>
        </p:grpSpPr>
        <p:graphicFrame>
          <p:nvGraphicFramePr>
            <p:cNvPr id="3" name="グラフ 2">
              <a:extLst>
                <a:ext uri="{FF2B5EF4-FFF2-40B4-BE49-F238E27FC236}">
                  <a16:creationId xmlns:a16="http://schemas.microsoft.com/office/drawing/2014/main" id="{436B1832-B2EA-C7CE-6E2A-D860DB90D056}"/>
                </a:ext>
              </a:extLst>
            </p:cNvPr>
            <p:cNvGraphicFramePr/>
            <p:nvPr/>
          </p:nvGraphicFramePr>
          <p:xfrm>
            <a:off x="611560" y="1777107"/>
            <a:ext cx="3534605" cy="2810867"/>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5D41EA91-144F-AD77-4E87-1068EA7D4B5A}"/>
                </a:ext>
              </a:extLst>
            </p:cNvPr>
            <p:cNvSpPr/>
            <p:nvPr/>
          </p:nvSpPr>
          <p:spPr>
            <a:xfrm>
              <a:off x="1977293" y="3458106"/>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まあそうだ</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57</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5" name="正方形/長方形 4">
              <a:extLst>
                <a:ext uri="{FF2B5EF4-FFF2-40B4-BE49-F238E27FC236}">
                  <a16:creationId xmlns:a16="http://schemas.microsoft.com/office/drawing/2014/main" id="{9C35DEE1-C58E-A475-30B8-98D20F9C11B9}"/>
                </a:ext>
              </a:extLst>
            </p:cNvPr>
            <p:cNvSpPr/>
            <p:nvPr/>
          </p:nvSpPr>
          <p:spPr>
            <a:xfrm>
              <a:off x="1010709" y="2666018"/>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やや違う</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20</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6" name="正方形/長方形 5">
              <a:extLst>
                <a:ext uri="{FF2B5EF4-FFF2-40B4-BE49-F238E27FC236}">
                  <a16:creationId xmlns:a16="http://schemas.microsoft.com/office/drawing/2014/main" id="{1565B8CD-CF5E-9A4C-79B9-1AE996B1B1E8}"/>
                </a:ext>
              </a:extLst>
            </p:cNvPr>
            <p:cNvSpPr/>
            <p:nvPr/>
          </p:nvSpPr>
          <p:spPr>
            <a:xfrm>
              <a:off x="1514765" y="1985224"/>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違う</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5</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7" name="正方形/長方形 6">
              <a:extLst>
                <a:ext uri="{FF2B5EF4-FFF2-40B4-BE49-F238E27FC236}">
                  <a16:creationId xmlns:a16="http://schemas.microsoft.com/office/drawing/2014/main" id="{AA4FA5D6-35A6-F38A-AD9B-81265C62D631}"/>
                </a:ext>
              </a:extLst>
            </p:cNvPr>
            <p:cNvSpPr/>
            <p:nvPr/>
          </p:nvSpPr>
          <p:spPr>
            <a:xfrm>
              <a:off x="2182098" y="2252936"/>
              <a:ext cx="1387413" cy="473351"/>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そうだ</a:t>
              </a:r>
              <a:endPar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18</a:t>
              </a:r>
              <a:r>
                <a:rPr lang="ja-JP" altLang="en-US" sz="1867">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grpSp>
      <p:sp>
        <p:nvSpPr>
          <p:cNvPr id="8" name="吹き出し: 角を丸めた四角形 7">
            <a:extLst>
              <a:ext uri="{FF2B5EF4-FFF2-40B4-BE49-F238E27FC236}">
                <a16:creationId xmlns:a16="http://schemas.microsoft.com/office/drawing/2014/main" id="{3963D9EB-B8AB-AABF-0FEF-7E3C974F1A8C}"/>
              </a:ext>
            </a:extLst>
          </p:cNvPr>
          <p:cNvSpPr/>
          <p:nvPr/>
        </p:nvSpPr>
        <p:spPr>
          <a:xfrm>
            <a:off x="5448905" y="2018223"/>
            <a:ext cx="6122227" cy="4049228"/>
          </a:xfrm>
          <a:prstGeom prst="wedgeRoundRectCallout">
            <a:avLst>
              <a:gd name="adj1" fmla="val -67691"/>
              <a:gd name="adj2" fmla="val -21112"/>
              <a:gd name="adj3" fmla="val 1666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ja-JP" altLang="en-US" sz="2400"/>
          </a:p>
        </p:txBody>
      </p:sp>
      <p:graphicFrame>
        <p:nvGraphicFramePr>
          <p:cNvPr id="9" name="グラフ 8">
            <a:extLst>
              <a:ext uri="{FF2B5EF4-FFF2-40B4-BE49-F238E27FC236}">
                <a16:creationId xmlns:a16="http://schemas.microsoft.com/office/drawing/2014/main" id="{E3DAB81C-E694-CFCE-C4B9-62D9FFB2F5C5}"/>
              </a:ext>
            </a:extLst>
          </p:cNvPr>
          <p:cNvGraphicFramePr/>
          <p:nvPr/>
        </p:nvGraphicFramePr>
        <p:xfrm>
          <a:off x="6955281" y="3220274"/>
          <a:ext cx="3889108" cy="2935521"/>
        </p:xfrm>
        <a:graphic>
          <a:graphicData uri="http://schemas.openxmlformats.org/drawingml/2006/chart">
            <c:chart xmlns:c="http://schemas.openxmlformats.org/drawingml/2006/chart" xmlns:r="http://schemas.openxmlformats.org/officeDocument/2006/relationships" r:id="rId4"/>
          </a:graphicData>
        </a:graphic>
      </p:graphicFrame>
      <p:sp>
        <p:nvSpPr>
          <p:cNvPr id="10" name="タイトル 2">
            <a:extLst>
              <a:ext uri="{FF2B5EF4-FFF2-40B4-BE49-F238E27FC236}">
                <a16:creationId xmlns:a16="http://schemas.microsoft.com/office/drawing/2014/main" id="{D9487BD9-2E38-6DE2-95C5-51C4A27F8187}"/>
              </a:ext>
            </a:extLst>
          </p:cNvPr>
          <p:cNvSpPr>
            <a:spLocks noGrp="1"/>
          </p:cNvSpPr>
          <p:nvPr>
            <p:ph type="title"/>
          </p:nvPr>
        </p:nvSpPr>
        <p:spPr>
          <a:xfrm>
            <a:off x="335360" y="246319"/>
            <a:ext cx="10972800" cy="522747"/>
          </a:xfrm>
        </p:spPr>
        <p:txBody>
          <a:bodyPr>
            <a:normAutofit/>
          </a:bodyPr>
          <a:lstStyle/>
          <a:p>
            <a:r>
              <a:rPr lang="ja-JP" altLang="en-US" dirty="0">
                <a:latin typeface="+mj-ea"/>
                <a:ea typeface="+mj-ea"/>
              </a:rPr>
              <a:t>会社</a:t>
            </a:r>
            <a:r>
              <a:rPr kumimoji="1" lang="ja-JP" altLang="en-US" dirty="0">
                <a:latin typeface="+mj-ea"/>
                <a:ea typeface="+mj-ea"/>
              </a:rPr>
              <a:t>のミッションや目的を理解していると働きがいを感じられる</a:t>
            </a:r>
          </a:p>
        </p:txBody>
      </p:sp>
      <p:grpSp>
        <p:nvGrpSpPr>
          <p:cNvPr id="11" name="グループ化 10">
            <a:extLst>
              <a:ext uri="{FF2B5EF4-FFF2-40B4-BE49-F238E27FC236}">
                <a16:creationId xmlns:a16="http://schemas.microsoft.com/office/drawing/2014/main" id="{168A6B1C-DC53-DD52-807C-FAA5AEBB656F}"/>
              </a:ext>
            </a:extLst>
          </p:cNvPr>
          <p:cNvGrpSpPr/>
          <p:nvPr/>
        </p:nvGrpSpPr>
        <p:grpSpPr>
          <a:xfrm>
            <a:off x="2844386" y="6127545"/>
            <a:ext cx="6503230" cy="338554"/>
            <a:chOff x="1043608" y="4595668"/>
            <a:chExt cx="4877422" cy="253916"/>
          </a:xfrm>
        </p:grpSpPr>
        <p:sp>
          <p:nvSpPr>
            <p:cNvPr id="12" name="正方形/長方形 11">
              <a:extLst>
                <a:ext uri="{FF2B5EF4-FFF2-40B4-BE49-F238E27FC236}">
                  <a16:creationId xmlns:a16="http://schemas.microsoft.com/office/drawing/2014/main" id="{096A0EF4-8D29-7FBB-9D42-E73287200B1E}"/>
                </a:ext>
              </a:extLst>
            </p:cNvPr>
            <p:cNvSpPr/>
            <p:nvPr/>
          </p:nvSpPr>
          <p:spPr>
            <a:xfrm>
              <a:off x="5076056" y="4595668"/>
              <a:ext cx="844974" cy="253916"/>
            </a:xfrm>
            <a:prstGeom prst="rect">
              <a:avLst/>
            </a:prstGeom>
            <a:noFill/>
          </p:spPr>
          <p:txBody>
            <a:bodyPr wrap="square">
              <a:spAutoFit/>
            </a:bodyPr>
            <a:lstStyle/>
            <a:p>
              <a:pPr algn="ctr" defTabSz="1219170">
                <a:defRPr/>
              </a:pPr>
              <a:r>
                <a:rPr lang="en-US" altLang="ja-JP" sz="1600">
                  <a:solidFill>
                    <a:srgbClr val="333333"/>
                  </a:solidFill>
                  <a:latin typeface="Noto Sans CJK JP Regular" panose="020B0500000000000000" pitchFamily="34" charset="-128"/>
                  <a:ea typeface="Noto Sans CJK JP Regular" panose="020B0500000000000000" pitchFamily="34" charset="-128"/>
                </a:rPr>
                <a:t>n=6006</a:t>
              </a:r>
              <a:endParaRPr lang="ja-JP" altLang="en-US" sz="1600">
                <a:solidFill>
                  <a:srgbClr val="333333"/>
                </a:solidFill>
                <a:latin typeface="Noto Sans CJK JP Regular" panose="020B0500000000000000" pitchFamily="34" charset="-128"/>
                <a:ea typeface="Noto Sans CJK JP Regular" panose="020B0500000000000000" pitchFamily="34" charset="-128"/>
              </a:endParaRPr>
            </a:p>
          </p:txBody>
        </p:sp>
        <p:sp>
          <p:nvSpPr>
            <p:cNvPr id="13" name="テキスト ボックス 12">
              <a:extLst>
                <a:ext uri="{FF2B5EF4-FFF2-40B4-BE49-F238E27FC236}">
                  <a16:creationId xmlns:a16="http://schemas.microsoft.com/office/drawing/2014/main" id="{718C1C23-0A18-4BBA-E9F8-902E911084F2}"/>
                </a:ext>
              </a:extLst>
            </p:cNvPr>
            <p:cNvSpPr txBox="1"/>
            <p:nvPr/>
          </p:nvSpPr>
          <p:spPr>
            <a:xfrm>
              <a:off x="1043608" y="4595668"/>
              <a:ext cx="3858268" cy="253916"/>
            </a:xfrm>
            <a:prstGeom prst="rect">
              <a:avLst/>
            </a:prstGeom>
            <a:noFill/>
          </p:spPr>
          <p:txBody>
            <a:bodyPr wrap="none" rtlCol="0">
              <a:spAutoFit/>
            </a:bodyPr>
            <a:lstStyle/>
            <a:p>
              <a:pPr defTabSz="1219170">
                <a:defRPr/>
              </a:pPr>
              <a:r>
                <a:rPr lang="en-US" altLang="ja-JP" sz="1600" dirty="0">
                  <a:solidFill>
                    <a:srgbClr val="000000"/>
                  </a:solidFill>
                  <a:latin typeface="Noto Sans CJK JP Regular" panose="020B0500000000000000" pitchFamily="34" charset="-128"/>
                  <a:ea typeface="Noto Sans CJK JP Regular" panose="020B0500000000000000" pitchFamily="34" charset="-128"/>
                </a:rPr>
                <a:t>2021</a:t>
              </a:r>
              <a:r>
                <a:rPr lang="ja-JP" altLang="en-US" sz="1600" dirty="0">
                  <a:solidFill>
                    <a:srgbClr val="000000"/>
                  </a:solidFill>
                  <a:latin typeface="Noto Sans CJK JP Regular" panose="020B0500000000000000" pitchFamily="34" charset="-128"/>
                  <a:ea typeface="Noto Sans CJK JP Regular" panose="020B0500000000000000" pitchFamily="34" charset="-128"/>
                </a:rPr>
                <a:t>年度「丸井グループストレスチェック」 </a:t>
              </a:r>
              <a:r>
                <a:rPr lang="en-US" altLang="ja-JP" sz="1600" dirty="0">
                  <a:solidFill>
                    <a:srgbClr val="000000"/>
                  </a:solidFill>
                  <a:latin typeface="Noto Sans CJK JP Regular" panose="020B0500000000000000" pitchFamily="34" charset="-128"/>
                  <a:ea typeface="Noto Sans CJK JP Regular" panose="020B0500000000000000" pitchFamily="34" charset="-128"/>
                </a:rPr>
                <a:t>21</a:t>
              </a:r>
              <a:r>
                <a:rPr lang="ja-JP" altLang="en-US" sz="1600" dirty="0">
                  <a:solidFill>
                    <a:srgbClr val="000000"/>
                  </a:solidFill>
                  <a:latin typeface="Noto Sans CJK JP Regular" panose="020B0500000000000000" pitchFamily="34" charset="-128"/>
                  <a:ea typeface="Noto Sans CJK JP Regular" panose="020B0500000000000000" pitchFamily="34" charset="-128"/>
                </a:rPr>
                <a:t>年</a:t>
              </a:r>
              <a:r>
                <a:rPr lang="en-US" altLang="ja-JP" sz="1600" dirty="0">
                  <a:solidFill>
                    <a:srgbClr val="000000"/>
                  </a:solidFill>
                  <a:latin typeface="Noto Sans CJK JP Regular" panose="020B0500000000000000" pitchFamily="34" charset="-128"/>
                  <a:ea typeface="Noto Sans CJK JP Regular" panose="020B0500000000000000" pitchFamily="34" charset="-128"/>
                </a:rPr>
                <a:t>6</a:t>
              </a:r>
              <a:r>
                <a:rPr lang="ja-JP" altLang="en-US" sz="1600" dirty="0">
                  <a:solidFill>
                    <a:srgbClr val="000000"/>
                  </a:solidFill>
                  <a:latin typeface="Noto Sans CJK JP Regular" panose="020B0500000000000000" pitchFamily="34" charset="-128"/>
                  <a:ea typeface="Noto Sans CJK JP Regular" panose="020B0500000000000000" pitchFamily="34" charset="-128"/>
                </a:rPr>
                <a:t>月</a:t>
              </a:r>
              <a:endParaRPr lang="en-US" altLang="ja-JP" sz="1600" dirty="0">
                <a:solidFill>
                  <a:srgbClr val="000000"/>
                </a:solidFill>
                <a:latin typeface="Noto Sans CJK JP Regular" panose="020B0500000000000000" pitchFamily="34" charset="-128"/>
                <a:ea typeface="Noto Sans CJK JP Regular" panose="020B0500000000000000" pitchFamily="34" charset="-128"/>
              </a:endParaRPr>
            </a:p>
          </p:txBody>
        </p:sp>
      </p:grpSp>
      <p:cxnSp>
        <p:nvCxnSpPr>
          <p:cNvPr id="14" name="直線コネクタ 13">
            <a:extLst>
              <a:ext uri="{FF2B5EF4-FFF2-40B4-BE49-F238E27FC236}">
                <a16:creationId xmlns:a16="http://schemas.microsoft.com/office/drawing/2014/main" id="{1A4E8A93-DB9D-0AB0-C2C1-45638780125F}"/>
              </a:ext>
            </a:extLst>
          </p:cNvPr>
          <p:cNvCxnSpPr>
            <a:cxnSpLocks/>
          </p:cNvCxnSpPr>
          <p:nvPr/>
        </p:nvCxnSpPr>
        <p:spPr>
          <a:xfrm flipV="1">
            <a:off x="631295" y="1948610"/>
            <a:ext cx="5184000" cy="1841"/>
          </a:xfrm>
          <a:prstGeom prst="line">
            <a:avLst/>
          </a:prstGeom>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73C14987-B72B-9EA0-3A4A-59766C5D5016}"/>
              </a:ext>
            </a:extLst>
          </p:cNvPr>
          <p:cNvSpPr txBox="1"/>
          <p:nvPr/>
        </p:nvSpPr>
        <p:spPr>
          <a:xfrm>
            <a:off x="1548969" y="1729457"/>
            <a:ext cx="3348651" cy="420564"/>
          </a:xfrm>
          <a:prstGeom prst="rect">
            <a:avLst/>
          </a:prstGeom>
          <a:solidFill>
            <a:schemeClr val="bg1"/>
          </a:solidFill>
        </p:spPr>
        <p:txBody>
          <a:bodyPr wrap="square">
            <a:spAutoFit/>
          </a:bodyPr>
          <a:lstStyle/>
          <a:p>
            <a:pPr algn="ctr" latinLnBrk="0"/>
            <a:r>
              <a:rPr lang="ja-JP" altLang="en-US" sz="2133" dirty="0">
                <a:solidFill>
                  <a:srgbClr val="323130"/>
                </a:solidFill>
                <a:latin typeface="Noto Sans CJK JP Medium" panose="020B0600000000000000" pitchFamily="34" charset="-128"/>
                <a:ea typeface="Noto Sans CJK JP Medium" panose="020B0600000000000000" pitchFamily="34" charset="-128"/>
              </a:rPr>
              <a:t>働きがいのある仕事だ</a:t>
            </a:r>
            <a:endParaRPr lang="en-US" altLang="ja-JP" sz="2133" dirty="0">
              <a:solidFill>
                <a:srgbClr val="323130"/>
              </a:solidFill>
              <a:latin typeface="Noto Sans CJK JP Medium" panose="020B0600000000000000" pitchFamily="34" charset="-128"/>
              <a:ea typeface="Noto Sans CJK JP Medium" panose="020B0600000000000000" pitchFamily="34" charset="-128"/>
            </a:endParaRPr>
          </a:p>
        </p:txBody>
      </p:sp>
      <p:sp>
        <p:nvSpPr>
          <p:cNvPr id="16" name="テキスト ボックス 15">
            <a:extLst>
              <a:ext uri="{FF2B5EF4-FFF2-40B4-BE49-F238E27FC236}">
                <a16:creationId xmlns:a16="http://schemas.microsoft.com/office/drawing/2014/main" id="{BFD003EB-1E07-A97F-FA14-D8C8ACBF6866}"/>
              </a:ext>
            </a:extLst>
          </p:cNvPr>
          <p:cNvSpPr txBox="1"/>
          <p:nvPr/>
        </p:nvSpPr>
        <p:spPr>
          <a:xfrm>
            <a:off x="5528221" y="2180862"/>
            <a:ext cx="6000964" cy="584775"/>
          </a:xfrm>
          <a:prstGeom prst="rect">
            <a:avLst/>
          </a:prstGeom>
          <a:noFill/>
        </p:spPr>
        <p:txBody>
          <a:bodyPr wrap="square">
            <a:spAutoFit/>
          </a:bodyPr>
          <a:lstStyle/>
          <a:p>
            <a:pPr algn="ctr" latinLnBrk="0"/>
            <a:r>
              <a:rPr lang="ja-JP" altLang="en-US" sz="1600">
                <a:solidFill>
                  <a:srgbClr val="323130"/>
                </a:solidFill>
                <a:latin typeface="Noto Sans CJK JP Medium" panose="020B0600000000000000" pitchFamily="34" charset="-128"/>
                <a:ea typeface="Noto Sans CJK JP Medium" panose="020B0600000000000000" pitchFamily="34" charset="-128"/>
              </a:rPr>
              <a:t>会社が掲げているミッションや目的は</a:t>
            </a:r>
            <a:endParaRPr lang="en-US" altLang="ja-JP" sz="1600">
              <a:solidFill>
                <a:srgbClr val="323130"/>
              </a:solidFill>
              <a:latin typeface="Noto Sans CJK JP Medium" panose="020B0600000000000000" pitchFamily="34" charset="-128"/>
              <a:ea typeface="Noto Sans CJK JP Medium" panose="020B0600000000000000" pitchFamily="34" charset="-128"/>
            </a:endParaRPr>
          </a:p>
          <a:p>
            <a:pPr algn="ctr" latinLnBrk="0"/>
            <a:r>
              <a:rPr lang="ja-JP" altLang="en-US" sz="1600">
                <a:solidFill>
                  <a:srgbClr val="323130"/>
                </a:solidFill>
                <a:latin typeface="Noto Sans CJK JP Medium" panose="020B0600000000000000" pitchFamily="34" charset="-128"/>
                <a:ea typeface="Noto Sans CJK JP Medium" panose="020B0600000000000000" pitchFamily="34" charset="-128"/>
              </a:rPr>
              <a:t>自分の仕事が重要なものであると感じさせてくれている</a:t>
            </a:r>
            <a:endParaRPr lang="en-US" altLang="ja-JP" sz="1600">
              <a:solidFill>
                <a:srgbClr val="323130"/>
              </a:solidFill>
              <a:latin typeface="Noto Sans CJK JP Medium" panose="020B0600000000000000" pitchFamily="34" charset="-128"/>
              <a:ea typeface="Noto Sans CJK JP Medium" panose="020B0600000000000000" pitchFamily="34" charset="-128"/>
            </a:endParaRPr>
          </a:p>
        </p:txBody>
      </p:sp>
      <p:grpSp>
        <p:nvGrpSpPr>
          <p:cNvPr id="17" name="グループ化 16">
            <a:extLst>
              <a:ext uri="{FF2B5EF4-FFF2-40B4-BE49-F238E27FC236}">
                <a16:creationId xmlns:a16="http://schemas.microsoft.com/office/drawing/2014/main" id="{F65310EC-516E-5C89-1DB3-2B9E824FBF69}"/>
              </a:ext>
            </a:extLst>
          </p:cNvPr>
          <p:cNvGrpSpPr/>
          <p:nvPr/>
        </p:nvGrpSpPr>
        <p:grpSpPr>
          <a:xfrm>
            <a:off x="7240823" y="2696531"/>
            <a:ext cx="3189196" cy="2752088"/>
            <a:chOff x="4575628" y="1824125"/>
            <a:chExt cx="2391897" cy="2064066"/>
          </a:xfrm>
        </p:grpSpPr>
        <p:sp>
          <p:nvSpPr>
            <p:cNvPr id="18" name="正方形/長方形 17">
              <a:extLst>
                <a:ext uri="{FF2B5EF4-FFF2-40B4-BE49-F238E27FC236}">
                  <a16:creationId xmlns:a16="http://schemas.microsoft.com/office/drawing/2014/main" id="{F0CE3695-4122-AC0C-C2D1-CC8C5F9C10AC}"/>
                </a:ext>
              </a:extLst>
            </p:cNvPr>
            <p:cNvSpPr/>
            <p:nvPr/>
          </p:nvSpPr>
          <p:spPr>
            <a:xfrm>
              <a:off x="4840771" y="3422102"/>
              <a:ext cx="1387413" cy="466089"/>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そう思う</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52</a:t>
              </a: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19" name="正方形/長方形 18">
              <a:extLst>
                <a:ext uri="{FF2B5EF4-FFF2-40B4-BE49-F238E27FC236}">
                  <a16:creationId xmlns:a16="http://schemas.microsoft.com/office/drawing/2014/main" id="{765BA307-76DD-7A9B-67BC-B241035F24E3}"/>
                </a:ext>
              </a:extLst>
            </p:cNvPr>
            <p:cNvSpPr/>
            <p:nvPr/>
          </p:nvSpPr>
          <p:spPr>
            <a:xfrm>
              <a:off x="4575628" y="2576997"/>
              <a:ext cx="1387413" cy="668068"/>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どちらとも</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言えない</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11</a:t>
              </a: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20" name="正方形/長方形 19">
              <a:extLst>
                <a:ext uri="{FF2B5EF4-FFF2-40B4-BE49-F238E27FC236}">
                  <a16:creationId xmlns:a16="http://schemas.microsoft.com/office/drawing/2014/main" id="{EB87C9F8-58F3-10A9-5C40-F0603885D4BA}"/>
                </a:ext>
              </a:extLst>
            </p:cNvPr>
            <p:cNvSpPr/>
            <p:nvPr/>
          </p:nvSpPr>
          <p:spPr>
            <a:xfrm>
              <a:off x="5580112" y="2667301"/>
              <a:ext cx="1387413" cy="668068"/>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とても</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そう思う</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34</a:t>
              </a: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21" name="正方形/長方形 20">
              <a:extLst>
                <a:ext uri="{FF2B5EF4-FFF2-40B4-BE49-F238E27FC236}">
                  <a16:creationId xmlns:a16="http://schemas.microsoft.com/office/drawing/2014/main" id="{0EC155E3-C212-D0EF-421F-E9FC5A7DED7B}"/>
                </a:ext>
              </a:extLst>
            </p:cNvPr>
            <p:cNvSpPr/>
            <p:nvPr/>
          </p:nvSpPr>
          <p:spPr>
            <a:xfrm>
              <a:off x="4696883" y="1824125"/>
              <a:ext cx="1387413" cy="668068"/>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あまり</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そう思わない</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2</a:t>
              </a: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sp>
          <p:nvSpPr>
            <p:cNvPr id="22" name="正方形/長方形 21">
              <a:extLst>
                <a:ext uri="{FF2B5EF4-FFF2-40B4-BE49-F238E27FC236}">
                  <a16:creationId xmlns:a16="http://schemas.microsoft.com/office/drawing/2014/main" id="{3C666C4B-2440-7BB8-D3B6-12C6C272FB41}"/>
                </a:ext>
              </a:extLst>
            </p:cNvPr>
            <p:cNvSpPr/>
            <p:nvPr/>
          </p:nvSpPr>
          <p:spPr>
            <a:xfrm>
              <a:off x="5427417" y="1841724"/>
              <a:ext cx="1387413" cy="466089"/>
            </a:xfrm>
            <a:prstGeom prst="rect">
              <a:avLst/>
            </a:prstGeom>
            <a:effectLst>
              <a:glow rad="12700">
                <a:schemeClr val="bg1">
                  <a:alpha val="40000"/>
                </a:schemeClr>
              </a:glow>
            </a:effectLst>
          </p:spPr>
          <p:txBody>
            <a:bodyPr wrap="square">
              <a:spAutoFit/>
            </a:bodyPr>
            <a:lstStyle/>
            <a:p>
              <a:pPr algn="ctr" defTabSz="1219170">
                <a:lnSpc>
                  <a:spcPts val="2133"/>
                </a:lnSpc>
                <a:defRPr/>
              </a:pP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全く思わない</a:t>
              </a:r>
              <a:endPar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endParaRPr>
            </a:p>
            <a:p>
              <a:pPr algn="ctr" defTabSz="1219170">
                <a:lnSpc>
                  <a:spcPts val="2133"/>
                </a:lnSpc>
                <a:defRPr/>
              </a:pPr>
              <a:r>
                <a:rPr lang="en-US" altLang="ja-JP"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1</a:t>
              </a:r>
              <a:r>
                <a:rPr lang="ja-JP" altLang="en-US" sz="1600">
                  <a:solidFill>
                    <a:srgbClr val="333333"/>
                  </a:solidFill>
                  <a:effectLst>
                    <a:glow rad="127000">
                      <a:schemeClr val="bg1"/>
                    </a:glow>
                  </a:effectLst>
                  <a:latin typeface="Noto Sans CJK JP Regular" panose="020B0500000000000000" pitchFamily="34" charset="-128"/>
                  <a:ea typeface="Noto Sans CJK JP Regular" panose="020B0500000000000000" pitchFamily="34" charset="-128"/>
                </a:rPr>
                <a:t>％</a:t>
              </a:r>
            </a:p>
          </p:txBody>
        </p:sp>
      </p:grpSp>
      <p:sp>
        <p:nvSpPr>
          <p:cNvPr id="23" name="テキスト プレースホルダー 1">
            <a:extLst>
              <a:ext uri="{FF2B5EF4-FFF2-40B4-BE49-F238E27FC236}">
                <a16:creationId xmlns:a16="http://schemas.microsoft.com/office/drawing/2014/main" id="{AC9C56E7-9E9C-5F67-4424-0269A72D3F7B}"/>
              </a:ext>
            </a:extLst>
          </p:cNvPr>
          <p:cNvSpPr>
            <a:spLocks noGrp="1"/>
          </p:cNvSpPr>
          <p:nvPr>
            <p:ph type="body" sz="quarter" idx="14"/>
          </p:nvPr>
        </p:nvSpPr>
        <p:spPr>
          <a:xfrm>
            <a:off x="0" y="1028975"/>
            <a:ext cx="12319398" cy="420564"/>
          </a:xfrm>
        </p:spPr>
        <p:txBody>
          <a:bodyPr/>
          <a:lstStyle/>
          <a:p>
            <a:r>
              <a:rPr lang="ja-JP" altLang="en-US" dirty="0">
                <a:latin typeface="+mn-ea"/>
                <a:ea typeface="+mn-ea"/>
              </a:rPr>
              <a:t>「働きがいがある」と回答している社員の</a:t>
            </a:r>
            <a:r>
              <a:rPr lang="en-US" altLang="ja-JP" dirty="0">
                <a:latin typeface="+mn-ea"/>
                <a:ea typeface="+mn-ea"/>
              </a:rPr>
              <a:t>86%</a:t>
            </a:r>
            <a:r>
              <a:rPr lang="ja-JP" altLang="en-US" dirty="0">
                <a:latin typeface="+mn-ea"/>
                <a:ea typeface="+mn-ea"/>
              </a:rPr>
              <a:t>が会社の方向性と自分の仕事をつなげて考えている</a:t>
            </a:r>
          </a:p>
        </p:txBody>
      </p:sp>
      <p:sp>
        <p:nvSpPr>
          <p:cNvPr id="24" name="テキスト ボックス 23">
            <a:extLst>
              <a:ext uri="{FF2B5EF4-FFF2-40B4-BE49-F238E27FC236}">
                <a16:creationId xmlns:a16="http://schemas.microsoft.com/office/drawing/2014/main" id="{0BBAB8C8-524E-885B-D332-064B5319903B}"/>
              </a:ext>
            </a:extLst>
          </p:cNvPr>
          <p:cNvSpPr txBox="1"/>
          <p:nvPr/>
        </p:nvSpPr>
        <p:spPr>
          <a:xfrm>
            <a:off x="69012" y="6548404"/>
            <a:ext cx="3312543" cy="276999"/>
          </a:xfrm>
          <a:prstGeom prst="rect">
            <a:avLst/>
          </a:prstGeom>
          <a:noFill/>
        </p:spPr>
        <p:txBody>
          <a:bodyPr wrap="square" rtlCol="0">
            <a:spAutoFit/>
          </a:bodyPr>
          <a:lstStyle/>
          <a:p>
            <a:r>
              <a:rPr kumimoji="1" lang="en-US" altLang="ja-JP" sz="1200" dirty="0">
                <a:latin typeface="Noto Sans CJK JP Medium"/>
              </a:rPr>
              <a:t>Copyright</a:t>
            </a:r>
            <a:r>
              <a:rPr kumimoji="1" lang="ja-JP" altLang="en-US" sz="1200" dirty="0">
                <a:latin typeface="Noto Sans CJK JP Medium"/>
              </a:rPr>
              <a:t>Ⓒ</a:t>
            </a:r>
            <a:r>
              <a:rPr kumimoji="1" lang="en-US" altLang="ja-JP" sz="1200" dirty="0">
                <a:latin typeface="Noto Sans CJK JP Medium"/>
              </a:rPr>
              <a:t>Marui Group</a:t>
            </a:r>
            <a:endParaRPr kumimoji="1" lang="ja-JP" altLang="en-US" sz="1200" dirty="0">
              <a:latin typeface="Noto Sans CJK JP Medium"/>
            </a:endParaRPr>
          </a:p>
        </p:txBody>
      </p:sp>
    </p:spTree>
    <p:extLst>
      <p:ext uri="{BB962C8B-B14F-4D97-AF65-F5344CB8AC3E}">
        <p14:creationId xmlns:p14="http://schemas.microsoft.com/office/powerpoint/2010/main" val="372179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テーマ1">
  <a:themeElements>
    <a:clrScheme name="デザインガイドライン準拠配色">
      <a:dk1>
        <a:srgbClr val="333333"/>
      </a:dk1>
      <a:lt1>
        <a:sysClr val="window" lastClr="FFFFFF"/>
      </a:lt1>
      <a:dk2>
        <a:srgbClr val="1F497D"/>
      </a:dk2>
      <a:lt2>
        <a:srgbClr val="EEECE1"/>
      </a:lt2>
      <a:accent1>
        <a:srgbClr val="4599B1"/>
      </a:accent1>
      <a:accent2>
        <a:srgbClr val="E97D67"/>
      </a:accent2>
      <a:accent3>
        <a:srgbClr val="C7D529"/>
      </a:accent3>
      <a:accent4>
        <a:srgbClr val="C0A4D2"/>
      </a:accent4>
      <a:accent5>
        <a:srgbClr val="233B92"/>
      </a:accent5>
      <a:accent6>
        <a:srgbClr val="F3B9AD"/>
      </a:accent6>
      <a:hlink>
        <a:srgbClr val="233B92"/>
      </a:hlink>
      <a:folHlink>
        <a:srgbClr val="4599B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テーマ1" id="{C3A8D6E5-F846-495C-9101-1CCEC6B5E08E}" vid="{EFE96F96-99E1-421A-A966-F4E4236190CF}"/>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
  <a:themeElements>
    <a:clrScheme name="デザインガイドライン準拠配色">
      <a:dk1>
        <a:srgbClr val="333333"/>
      </a:dk1>
      <a:lt1>
        <a:sysClr val="window" lastClr="FFFFFF"/>
      </a:lt1>
      <a:dk2>
        <a:srgbClr val="1F497D"/>
      </a:dk2>
      <a:lt2>
        <a:srgbClr val="EEECE1"/>
      </a:lt2>
      <a:accent1>
        <a:srgbClr val="4599B1"/>
      </a:accent1>
      <a:accent2>
        <a:srgbClr val="E97D67"/>
      </a:accent2>
      <a:accent3>
        <a:srgbClr val="C7D529"/>
      </a:accent3>
      <a:accent4>
        <a:srgbClr val="C0A4D2"/>
      </a:accent4>
      <a:accent5>
        <a:srgbClr val="233B92"/>
      </a:accent5>
      <a:accent6>
        <a:srgbClr val="F3B9AD"/>
      </a:accent6>
      <a:hlink>
        <a:srgbClr val="233B92"/>
      </a:hlink>
      <a:folHlink>
        <a:srgbClr val="4599B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中表紙_背表紙として使用不可">
  <a:themeElements>
    <a:clrScheme name="デザインガイドライン準拠配色">
      <a:dk1>
        <a:srgbClr val="333333"/>
      </a:dk1>
      <a:lt1>
        <a:sysClr val="window" lastClr="FFFFFF"/>
      </a:lt1>
      <a:dk2>
        <a:srgbClr val="1F497D"/>
      </a:dk2>
      <a:lt2>
        <a:srgbClr val="EEECE1"/>
      </a:lt2>
      <a:accent1>
        <a:srgbClr val="4599B1"/>
      </a:accent1>
      <a:accent2>
        <a:srgbClr val="E97D67"/>
      </a:accent2>
      <a:accent3>
        <a:srgbClr val="C7D529"/>
      </a:accent3>
      <a:accent4>
        <a:srgbClr val="C0A4D2"/>
      </a:accent4>
      <a:accent5>
        <a:srgbClr val="233B92"/>
      </a:accent5>
      <a:accent6>
        <a:srgbClr val="F3B9AD"/>
      </a:accent6>
      <a:hlink>
        <a:srgbClr val="233B92"/>
      </a:hlink>
      <a:folHlink>
        <a:srgbClr val="4599B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ページ">
  <a:themeElements>
    <a:clrScheme name="デザインガイドライン準拠配色">
      <a:dk1>
        <a:srgbClr val="333333"/>
      </a:dk1>
      <a:lt1>
        <a:sysClr val="window" lastClr="FFFFFF"/>
      </a:lt1>
      <a:dk2>
        <a:srgbClr val="1F497D"/>
      </a:dk2>
      <a:lt2>
        <a:srgbClr val="EEECE1"/>
      </a:lt2>
      <a:accent1>
        <a:srgbClr val="4599B1"/>
      </a:accent1>
      <a:accent2>
        <a:srgbClr val="E97D67"/>
      </a:accent2>
      <a:accent3>
        <a:srgbClr val="C7D529"/>
      </a:accent3>
      <a:accent4>
        <a:srgbClr val="C0A4D2"/>
      </a:accent4>
      <a:accent5>
        <a:srgbClr val="233B92"/>
      </a:accent5>
      <a:accent6>
        <a:srgbClr val="F3B9AD"/>
      </a:accent6>
      <a:hlink>
        <a:srgbClr val="233B92"/>
      </a:hlink>
      <a:folHlink>
        <a:srgbClr val="4599B1"/>
      </a:folHlink>
    </a:clrScheme>
    <a:fontScheme name="Noto Sans CJK JP Bold">
      <a:majorFont>
        <a:latin typeface="Noto Sans CJK JP Bold"/>
        <a:ea typeface="Noto Sans CJK JP Bold"/>
        <a:cs typeface="メイリオ"/>
      </a:majorFont>
      <a:minorFont>
        <a:latin typeface="Noto Sans CJK JP Bold"/>
        <a:ea typeface="Noto Sans CJK JP Bol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1600" dirty="0" smtClean="0">
            <a:solidFill>
              <a:srgbClr val="333333"/>
            </a:solidFill>
          </a:defRPr>
        </a:defPPr>
      </a:lstStyle>
    </a:txDef>
  </a:objectDefaults>
  <a:extraClrSchemeLst/>
</a:theme>
</file>

<file path=ppt/theme/theme5.xml><?xml version="1.0" encoding="utf-8"?>
<a:theme xmlns:a="http://schemas.openxmlformats.org/drawingml/2006/main" name="ページ_白紙">
  <a:themeElements>
    <a:clrScheme name="デザインガイドライン準拠配色">
      <a:dk1>
        <a:srgbClr val="333333"/>
      </a:dk1>
      <a:lt1>
        <a:sysClr val="window" lastClr="FFFFFF"/>
      </a:lt1>
      <a:dk2>
        <a:srgbClr val="1F497D"/>
      </a:dk2>
      <a:lt2>
        <a:srgbClr val="EEECE1"/>
      </a:lt2>
      <a:accent1>
        <a:srgbClr val="4599B1"/>
      </a:accent1>
      <a:accent2>
        <a:srgbClr val="E97D67"/>
      </a:accent2>
      <a:accent3>
        <a:srgbClr val="C7D529"/>
      </a:accent3>
      <a:accent4>
        <a:srgbClr val="C0A4D2"/>
      </a:accent4>
      <a:accent5>
        <a:srgbClr val="233B92"/>
      </a:accent5>
      <a:accent6>
        <a:srgbClr val="F3B9AD"/>
      </a:accent6>
      <a:hlink>
        <a:srgbClr val="233B92"/>
      </a:hlink>
      <a:folHlink>
        <a:srgbClr val="4599B1"/>
      </a:folHlink>
    </a:clrScheme>
    <a:fontScheme name="Noto Sans CJK JP Bold">
      <a:majorFont>
        <a:latin typeface="Noto Sans CJK JP Bold"/>
        <a:ea typeface="Noto Sans CJK JP Bold"/>
        <a:cs typeface="メイリオ"/>
      </a:majorFont>
      <a:minorFont>
        <a:latin typeface="Noto Sans CJK JP Bold"/>
        <a:ea typeface="Noto Sans CJK JP Bol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1600" dirty="0" smtClean="0">
            <a:solidFill>
              <a:srgbClr val="333333"/>
            </a:solidFill>
          </a:defRPr>
        </a:defPPr>
      </a:lstStyle>
    </a:txDef>
  </a:objectDefaults>
  <a:extraClrSchemeLst/>
</a:theme>
</file>

<file path=ppt/theme/theme6.xml><?xml version="1.0" encoding="utf-8"?>
<a:theme xmlns:a="http://schemas.openxmlformats.org/drawingml/2006/main" name="ENDページ">
  <a:themeElements>
    <a:clrScheme name="デザインガイドライン準拠配色">
      <a:dk1>
        <a:srgbClr val="333333"/>
      </a:dk1>
      <a:lt1>
        <a:sysClr val="window" lastClr="FFFFFF"/>
      </a:lt1>
      <a:dk2>
        <a:srgbClr val="1F497D"/>
      </a:dk2>
      <a:lt2>
        <a:srgbClr val="EEECE1"/>
      </a:lt2>
      <a:accent1>
        <a:srgbClr val="4599B1"/>
      </a:accent1>
      <a:accent2>
        <a:srgbClr val="E97D67"/>
      </a:accent2>
      <a:accent3>
        <a:srgbClr val="C7D529"/>
      </a:accent3>
      <a:accent4>
        <a:srgbClr val="C0A4D2"/>
      </a:accent4>
      <a:accent5>
        <a:srgbClr val="233B92"/>
      </a:accent5>
      <a:accent6>
        <a:srgbClr val="F3B9AD"/>
      </a:accent6>
      <a:hlink>
        <a:srgbClr val="233B92"/>
      </a:hlink>
      <a:folHlink>
        <a:srgbClr val="4599B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nagata" id="{80604819-71CB-4EE6-B1D9-A07FE3115AF8}" vid="{A58AA7C6-63F7-4254-BDBA-4CB83065D870}"/>
    </a:ext>
  </a:extLst>
</a:theme>
</file>

<file path=ppt/theme/theme8.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nagata" id="{80604819-71CB-4EE6-B1D9-A07FE3115AF8}" vid="{57BA3C79-6E6E-4C5E-87B9-6E98A0966DC3}"/>
    </a:ext>
  </a:extLst>
</a:theme>
</file>

<file path=ppt/theme/theme9.xml><?xml version="1.0" encoding="utf-8"?>
<a:theme xmlns:a="http://schemas.openxmlformats.org/drawingml/2006/main" name="5_ページ">
  <a:themeElements>
    <a:clrScheme name="ユーザー定義 1">
      <a:dk1>
        <a:srgbClr val="333333"/>
      </a:dk1>
      <a:lt1>
        <a:sysClr val="window" lastClr="FFFFFF"/>
      </a:lt1>
      <a:dk2>
        <a:srgbClr val="1F497D"/>
      </a:dk2>
      <a:lt2>
        <a:srgbClr val="EEECE1"/>
      </a:lt2>
      <a:accent1>
        <a:srgbClr val="4599B1"/>
      </a:accent1>
      <a:accent2>
        <a:srgbClr val="E97D67"/>
      </a:accent2>
      <a:accent3>
        <a:srgbClr val="C7D529"/>
      </a:accent3>
      <a:accent4>
        <a:srgbClr val="C0A4D2"/>
      </a:accent4>
      <a:accent5>
        <a:srgbClr val="233B92"/>
      </a:accent5>
      <a:accent6>
        <a:srgbClr val="F3B9AD"/>
      </a:accent6>
      <a:hlink>
        <a:srgbClr val="233B92"/>
      </a:hlink>
      <a:folHlink>
        <a:srgbClr val="4599B1"/>
      </a:folHlink>
    </a:clrScheme>
    <a:fontScheme name="Noto Sans CJK JP Bold">
      <a:majorFont>
        <a:latin typeface="Noto Sans CJK JP Bold"/>
        <a:ea typeface="Noto Sans CJK JP Bold"/>
        <a:cs typeface="メイリオ"/>
      </a:majorFont>
      <a:minorFont>
        <a:latin typeface="Noto Sans CJK JP Bold"/>
        <a:ea typeface="Noto Sans CJK JP Bol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7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1600" dirty="0" smtClean="0">
            <a:solidFill>
              <a:srgbClr val="333333"/>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835</TotalTime>
  <Words>3628</Words>
  <Application>Microsoft Office PowerPoint</Application>
  <PresentationFormat>ワイド画面</PresentationFormat>
  <Paragraphs>436</Paragraphs>
  <Slides>27</Slides>
  <Notes>27</Notes>
  <HiddenSlides>0</HiddenSlides>
  <MMClips>0</MMClips>
  <ScaleCrop>false</ScaleCrop>
  <HeadingPairs>
    <vt:vector size="6" baseType="variant">
      <vt:variant>
        <vt:lpstr>使用されているフォント</vt:lpstr>
      </vt:variant>
      <vt:variant>
        <vt:i4>14</vt:i4>
      </vt:variant>
      <vt:variant>
        <vt:lpstr>テーマ</vt:lpstr>
      </vt:variant>
      <vt:variant>
        <vt:i4>9</vt:i4>
      </vt:variant>
      <vt:variant>
        <vt:lpstr>スライド タイトル</vt:lpstr>
      </vt:variant>
      <vt:variant>
        <vt:i4>27</vt:i4>
      </vt:variant>
    </vt:vector>
  </HeadingPairs>
  <TitlesOfParts>
    <vt:vector size="50" baseType="lpstr">
      <vt:lpstr>Noto Sans CJK JP Bold</vt:lpstr>
      <vt:lpstr>Noto Sans CJK JP Medium</vt:lpstr>
      <vt:lpstr>Noto Sans CJK JP Regular</vt:lpstr>
      <vt:lpstr>Noto Sans JP</vt:lpstr>
      <vt:lpstr>UD デジタル 教科書体 NK-R</vt:lpstr>
      <vt:lpstr>メイリオ</vt:lpstr>
      <vt:lpstr>游ゴシック</vt:lpstr>
      <vt:lpstr>游明朝</vt:lpstr>
      <vt:lpstr>Arial</vt:lpstr>
      <vt:lpstr>Calibri</vt:lpstr>
      <vt:lpstr>Century</vt:lpstr>
      <vt:lpstr>Segoe UI</vt:lpstr>
      <vt:lpstr>Tahoma</vt:lpstr>
      <vt:lpstr>Wingdings</vt:lpstr>
      <vt:lpstr>テーマ1</vt:lpstr>
      <vt:lpstr>表紙</vt:lpstr>
      <vt:lpstr>中表紙_背表紙として使用不可</vt:lpstr>
      <vt:lpstr>ページ</vt:lpstr>
      <vt:lpstr>ページ_白紙</vt:lpstr>
      <vt:lpstr>ENDページ</vt:lpstr>
      <vt:lpstr>3_デザインの設定</vt:lpstr>
      <vt:lpstr>デザインの設定</vt:lpstr>
      <vt:lpstr>5_ページ</vt:lpstr>
      <vt:lpstr>Being Workshop  注：　一部の内容に関しては、丸井グループの取り組みが例示として含まれています。自社情報に刷新してください。</vt:lpstr>
      <vt:lpstr>PowerPoint プレゼンテーション</vt:lpstr>
      <vt:lpstr>PowerPoint プレゼンテーション</vt:lpstr>
      <vt:lpstr>PowerPoint プレゼンテーション</vt:lpstr>
      <vt:lpstr>ワークショップの目的</vt:lpstr>
      <vt:lpstr>なぜ今Well-beingに取り組むのか？</vt:lpstr>
      <vt:lpstr>人生のWell-being</vt:lpstr>
      <vt:lpstr>丸井グループ社員の働きがい</vt:lpstr>
      <vt:lpstr>会社のミッションや目的を理解していると働きがいを感じられる</vt:lpstr>
      <vt:lpstr>PowerPoint プレゼンテーション</vt:lpstr>
      <vt:lpstr>PowerPoint プレゼンテーション</vt:lpstr>
      <vt:lpstr>インタビュー</vt:lpstr>
      <vt:lpstr>インタビュー（1/3）</vt:lpstr>
      <vt:lpstr>インタビュー（2/3）</vt:lpstr>
      <vt:lpstr>インタビュー（3/3）</vt:lpstr>
      <vt:lpstr>PowerPoint プレゼンテーション</vt:lpstr>
      <vt:lpstr>インパクト　（丸井グループ 中期経営計画）</vt:lpstr>
      <vt:lpstr>PowerPoint プレゼンテーション</vt:lpstr>
      <vt:lpstr>PowerPoint プレゼンテーション</vt:lpstr>
      <vt:lpstr>現業がインパクト実現に繋がる？！</vt:lpstr>
      <vt:lpstr>現業がインパクト実現に繋がる？！</vt:lpstr>
      <vt:lpstr>インタビュー(10分)</vt:lpstr>
      <vt:lpstr>PowerPoint プレゼンテーション</vt:lpstr>
      <vt:lpstr>つながり合いを言語化してみよう</vt:lpstr>
      <vt:lpstr>現業と自分の存在意義や価値観のつながりを言語化しよう（５分）</vt:lpstr>
      <vt:lpstr>現業と自分の存在意義や価値観のつながりを言語化しよう（５分）</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Workshop</dc:title>
  <dc:creator>藤原 映乃</dc:creator>
  <cp:lastModifiedBy>Pedersen Peter David</cp:lastModifiedBy>
  <cp:revision>6</cp:revision>
  <dcterms:created xsi:type="dcterms:W3CDTF">2022-10-13T11:03:31Z</dcterms:created>
  <dcterms:modified xsi:type="dcterms:W3CDTF">2022-10-17T05:45:35Z</dcterms:modified>
</cp:coreProperties>
</file>